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72" r:id="rId3"/>
    <p:sldId id="895" r:id="rId4"/>
    <p:sldId id="275" r:id="rId5"/>
    <p:sldId id="908" r:id="rId6"/>
    <p:sldId id="370" r:id="rId7"/>
    <p:sldId id="909" r:id="rId8"/>
    <p:sldId id="426" r:id="rId9"/>
    <p:sldId id="274" r:id="rId10"/>
    <p:sldId id="425" r:id="rId11"/>
    <p:sldId id="680" r:id="rId12"/>
    <p:sldId id="911" r:id="rId13"/>
    <p:sldId id="910" r:id="rId14"/>
    <p:sldId id="684" r:id="rId15"/>
    <p:sldId id="913" r:id="rId16"/>
    <p:sldId id="259" r:id="rId17"/>
    <p:sldId id="912" r:id="rId18"/>
    <p:sldId id="914" r:id="rId19"/>
    <p:sldId id="1105" r:id="rId20"/>
    <p:sldId id="1100" r:id="rId21"/>
    <p:sldId id="693" r:id="rId22"/>
    <p:sldId id="899" r:id="rId23"/>
    <p:sldId id="900" r:id="rId24"/>
    <p:sldId id="685" r:id="rId25"/>
    <p:sldId id="916" r:id="rId26"/>
    <p:sldId id="915" r:id="rId27"/>
    <p:sldId id="917" r:id="rId28"/>
    <p:sldId id="687" r:id="rId29"/>
    <p:sldId id="506" r:id="rId30"/>
  </p:sldIdLst>
  <p:sldSz cx="12192000" cy="6858000"/>
  <p:notesSz cx="6858000" cy="9144000"/>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D4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586" autoAdjust="0"/>
    <p:restoredTop sz="75229" autoAdjust="0"/>
  </p:normalViewPr>
  <p:slideViewPr>
    <p:cSldViewPr snapToGrid="0">
      <p:cViewPr varScale="1">
        <p:scale>
          <a:sx n="73" d="100"/>
          <a:sy n="73" d="100"/>
        </p:scale>
        <p:origin x="1008" y="78"/>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png>
</file>

<file path=ppt/media/image21.jp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C80E98-FBEE-4DA6-8313-95D1E752B819}" type="datetimeFigureOut">
              <a:rPr lang="en-CA" smtClean="0"/>
              <a:t>2022-05-02</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8A9418-D4C5-4ED9-8A24-7145815518C2}" type="slidenum">
              <a:rPr lang="en-CA" smtClean="0"/>
              <a:t>‹#›</a:t>
            </a:fld>
            <a:endParaRPr lang="en-CA"/>
          </a:p>
        </p:txBody>
      </p:sp>
    </p:spTree>
    <p:extLst>
      <p:ext uri="{BB962C8B-B14F-4D97-AF65-F5344CB8AC3E}">
        <p14:creationId xmlns:p14="http://schemas.microsoft.com/office/powerpoint/2010/main" val="1167143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18A9418-D4C5-4ED9-8A24-7145815518C2}" type="slidenum">
              <a:rPr lang="en-CA" smtClean="0"/>
              <a:t>1</a:t>
            </a:fld>
            <a:endParaRPr lang="en-CA"/>
          </a:p>
        </p:txBody>
      </p:sp>
    </p:spTree>
    <p:extLst>
      <p:ext uri="{BB962C8B-B14F-4D97-AF65-F5344CB8AC3E}">
        <p14:creationId xmlns:p14="http://schemas.microsoft.com/office/powerpoint/2010/main" val="15873740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dirty="0"/>
              <a:t>Examples of  fake news and disinformation aimed  can be  aimed at people with “ right-wing” beliefs and values. </a:t>
            </a:r>
          </a:p>
          <a:p>
            <a:pPr marL="171450" indent="-171450">
              <a:buFont typeface="Arial" panose="020B0604020202020204" pitchFamily="34" charset="0"/>
              <a:buChar char="•"/>
            </a:pPr>
            <a:r>
              <a:rPr lang="en-US" sz="1200" dirty="0"/>
              <a:t>Those same people can spread that disinformation to other people who think the same way. </a:t>
            </a:r>
          </a:p>
          <a:p>
            <a:pPr marL="171450" indent="-171450">
              <a:buFont typeface="Arial" panose="020B0604020202020204" pitchFamily="34" charset="0"/>
              <a:buChar char="•"/>
            </a:pPr>
            <a:r>
              <a:rPr lang="en-US" sz="1200" dirty="0"/>
              <a:t>They are hearing what they want to hear and ignoring the facts.</a:t>
            </a:r>
          </a:p>
          <a:p>
            <a:pPr marL="171450" indent="-171450"/>
            <a:r>
              <a:rPr lang="en-US" sz="1200" dirty="0"/>
              <a:t> It is important to note that people with any ideology are prone to believe what confirms their own views. (Echo Chamber)</a:t>
            </a:r>
            <a:endParaRPr lang="en-CA" sz="1200" dirty="0"/>
          </a:p>
        </p:txBody>
      </p:sp>
      <p:sp>
        <p:nvSpPr>
          <p:cNvPr id="4" name="Slide Number Placeholder 3"/>
          <p:cNvSpPr>
            <a:spLocks noGrp="1"/>
          </p:cNvSpPr>
          <p:nvPr>
            <p:ph type="sldNum" sz="quarter" idx="5"/>
          </p:nvPr>
        </p:nvSpPr>
        <p:spPr/>
        <p:txBody>
          <a:bodyPr/>
          <a:lstStyle/>
          <a:p>
            <a:fld id="{C18A9418-D4C5-4ED9-8A24-7145815518C2}" type="slidenum">
              <a:rPr lang="en-CA" smtClean="0"/>
              <a:t>10</a:t>
            </a:fld>
            <a:endParaRPr lang="en-CA"/>
          </a:p>
        </p:txBody>
      </p:sp>
    </p:spTree>
    <p:extLst>
      <p:ext uri="{BB962C8B-B14F-4D97-AF65-F5344CB8AC3E}">
        <p14:creationId xmlns:p14="http://schemas.microsoft.com/office/powerpoint/2010/main" val="32015661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000000"/>
                </a:solidFill>
                <a:latin typeface="Calibri" panose="020F0502020204030204" pitchFamily="34" charset="0"/>
              </a:rPr>
              <a:t>Do you think the </a:t>
            </a:r>
            <a:r>
              <a:rPr lang="en-US" sz="1200" b="1" dirty="0">
                <a:solidFill>
                  <a:srgbClr val="FF0000"/>
                </a:solidFill>
                <a:latin typeface="Calibri" panose="020F0502020204030204" pitchFamily="34" charset="0"/>
              </a:rPr>
              <a:t>Brexit</a:t>
            </a:r>
            <a:r>
              <a:rPr lang="en-US" sz="1200" dirty="0">
                <a:solidFill>
                  <a:srgbClr val="000000"/>
                </a:solidFill>
                <a:latin typeface="Calibri" panose="020F0502020204030204" pitchFamily="34" charset="0"/>
              </a:rPr>
              <a:t> result could have gone differently if British citizens knew that much of the information they were reading about it on social media was designed to manipulate them to vote “yes”?</a:t>
            </a:r>
          </a:p>
        </p:txBody>
      </p:sp>
      <p:sp>
        <p:nvSpPr>
          <p:cNvPr id="4" name="Slide Number Placeholder 3"/>
          <p:cNvSpPr>
            <a:spLocks noGrp="1"/>
          </p:cNvSpPr>
          <p:nvPr>
            <p:ph type="sldNum" sz="quarter" idx="5"/>
          </p:nvPr>
        </p:nvSpPr>
        <p:spPr/>
        <p:txBody>
          <a:bodyPr/>
          <a:lstStyle/>
          <a:p>
            <a:fld id="{C18A9418-D4C5-4ED9-8A24-7145815518C2}" type="slidenum">
              <a:rPr lang="en-CA" smtClean="0"/>
              <a:t>11</a:t>
            </a:fld>
            <a:endParaRPr lang="en-CA"/>
          </a:p>
        </p:txBody>
      </p:sp>
    </p:spTree>
    <p:extLst>
      <p:ext uri="{BB962C8B-B14F-4D97-AF65-F5344CB8AC3E}">
        <p14:creationId xmlns:p14="http://schemas.microsoft.com/office/powerpoint/2010/main" val="12342665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solidFill>
                  <a:srgbClr val="000000"/>
                </a:solidFill>
              </a:rPr>
              <a:t>How could fake news on Facebook influence people to vote in favour of leaving the European Union (EU)?</a:t>
            </a:r>
          </a:p>
          <a:p>
            <a:pPr marL="0" indent="0">
              <a:buFont typeface="Arial" panose="020B0604020202020204" pitchFamily="34" charset="0"/>
              <a:buNone/>
            </a:pPr>
            <a:r>
              <a:rPr lang="en-US" sz="1800" dirty="0">
                <a:solidFill>
                  <a:srgbClr val="000000"/>
                </a:solidFill>
              </a:rPr>
              <a:t>Here are some examples of how :</a:t>
            </a:r>
          </a:p>
          <a:p>
            <a:pPr marL="285750" indent="-285750">
              <a:buFont typeface="Arial" panose="020B0604020202020204" pitchFamily="34" charset="0"/>
              <a:buChar char="•"/>
            </a:pPr>
            <a:r>
              <a:rPr lang="en-US" sz="1800" dirty="0">
                <a:solidFill>
                  <a:srgbClr val="000000"/>
                </a:solidFill>
              </a:rPr>
              <a:t>If you are nationalistic fake news about the threat that immigration poses to England’s security could sway you to vote in favour of leaving the EU and closing England’s borders.</a:t>
            </a:r>
          </a:p>
          <a:p>
            <a:pPr marL="285750" indent="-285750">
              <a:buFont typeface="Arial" panose="020B0604020202020204" pitchFamily="34" charset="0"/>
              <a:buChar char="•"/>
            </a:pPr>
            <a:r>
              <a:rPr lang="en-US" sz="1800" dirty="0">
                <a:solidFill>
                  <a:srgbClr val="000000"/>
                </a:solidFill>
              </a:rPr>
              <a:t>If you already believe that England’s traditions and identity are threatened by immigration, then fake news could confirm this—again, you’d vote to leave.</a:t>
            </a:r>
          </a:p>
          <a:p>
            <a:pPr marL="285750" indent="-285750">
              <a:buFont typeface="Arial" panose="020B0604020202020204" pitchFamily="34" charset="0"/>
              <a:buChar char="•"/>
            </a:pPr>
            <a:r>
              <a:rPr lang="en-US" sz="1800" dirty="0">
                <a:solidFill>
                  <a:srgbClr val="000000"/>
                </a:solidFill>
              </a:rPr>
              <a:t>If you were recently unemployed and you were angry about it, then fake news stories could lay the blame on the EU for your job loss—yet again, another vote for Brexit!</a:t>
            </a:r>
          </a:p>
          <a:p>
            <a:pPr marL="285750" indent="-285750">
              <a:buFont typeface="Arial" panose="020B0604020202020204" pitchFamily="34" charset="0"/>
              <a:buChar char="•"/>
            </a:pPr>
            <a:r>
              <a:rPr lang="en-US" sz="1800" dirty="0">
                <a:solidFill>
                  <a:srgbClr val="000000"/>
                </a:solidFill>
              </a:rPr>
              <a:t>A study by King’s College London’s Policy Institute compared what British people believe about immigration with the actual facts about immigration in their country.</a:t>
            </a:r>
          </a:p>
          <a:p>
            <a:pPr marL="0" indent="0">
              <a:buNone/>
            </a:pPr>
            <a:endParaRPr lang="en-US" sz="1800" b="1" i="1" dirty="0">
              <a:solidFill>
                <a:srgbClr val="FF0000"/>
              </a:solidFill>
            </a:endParaRPr>
          </a:p>
        </p:txBody>
      </p:sp>
      <p:sp>
        <p:nvSpPr>
          <p:cNvPr id="4" name="Slide Number Placeholder 3"/>
          <p:cNvSpPr>
            <a:spLocks noGrp="1"/>
          </p:cNvSpPr>
          <p:nvPr>
            <p:ph type="sldNum" sz="quarter" idx="5"/>
          </p:nvPr>
        </p:nvSpPr>
        <p:spPr/>
        <p:txBody>
          <a:bodyPr/>
          <a:lstStyle/>
          <a:p>
            <a:fld id="{C18A9418-D4C5-4ED9-8A24-7145815518C2}" type="slidenum">
              <a:rPr lang="en-CA" smtClean="0"/>
              <a:t>12</a:t>
            </a:fld>
            <a:endParaRPr lang="en-CA"/>
          </a:p>
        </p:txBody>
      </p:sp>
    </p:spTree>
    <p:extLst>
      <p:ext uri="{BB962C8B-B14F-4D97-AF65-F5344CB8AC3E}">
        <p14:creationId xmlns:p14="http://schemas.microsoft.com/office/powerpoint/2010/main" val="5090142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rPr>
              <a:t>Facebook was a huge influence on voters. </a:t>
            </a:r>
          </a:p>
          <a:p>
            <a:r>
              <a:rPr lang="en-US" sz="1800" dirty="0">
                <a:solidFill>
                  <a:srgbClr val="000000"/>
                </a:solidFill>
              </a:rPr>
              <a:t>Voters read anti-EU disinformation, purchased by right-wing interest groups. </a:t>
            </a:r>
          </a:p>
          <a:p>
            <a:r>
              <a:rPr lang="en-US" sz="1800" dirty="0">
                <a:solidFill>
                  <a:srgbClr val="000000"/>
                </a:solidFill>
              </a:rPr>
              <a:t>Interest groups, posted lies and inaccuracies about the EU, and it was impossible to trace the source </a:t>
            </a:r>
          </a:p>
          <a:p>
            <a:pPr marL="404813" lvl="1" indent="-231775"/>
            <a:r>
              <a:rPr lang="en-US" sz="1800" b="0" i="0" dirty="0">
                <a:solidFill>
                  <a:srgbClr val="232323"/>
                </a:solidFill>
                <a:effectLst/>
              </a:rPr>
              <a:t>EEA migrants as a whole paid £4.7bn more in taxes than they received in welfare payments and public services however over 2200 people believed they received the same or paid less in taxes</a:t>
            </a:r>
            <a:endParaRPr lang="en-US" sz="1800" dirty="0">
              <a:solidFill>
                <a:srgbClr val="232323"/>
              </a:solidFill>
            </a:endParaRPr>
          </a:p>
          <a:p>
            <a:pPr marL="404813" lvl="1" indent="-231775"/>
            <a:r>
              <a:rPr lang="en-US" sz="1800" b="0" i="0" dirty="0">
                <a:solidFill>
                  <a:srgbClr val="232323"/>
                </a:solidFill>
                <a:effectLst/>
                <a:latin typeface="Calibri" panose="020F0502020204030204" pitchFamily="34" charset="0"/>
              </a:rPr>
              <a:t>56% polled &amp; 75% of Leave supporters – think European immigration has increased crime levels, but the MAC found no evidence of any link.</a:t>
            </a:r>
          </a:p>
          <a:p>
            <a:pPr marL="404813" lvl="1" indent="-231775"/>
            <a:r>
              <a:rPr lang="en-US" sz="1800" dirty="0">
                <a:solidFill>
                  <a:srgbClr val="232323"/>
                </a:solidFill>
                <a:latin typeface="Calibri" panose="020F0502020204030204" pitchFamily="34" charset="0"/>
              </a:rPr>
              <a:t>39% </a:t>
            </a:r>
            <a:r>
              <a:rPr lang="en-US" sz="1800" b="0" i="0" dirty="0">
                <a:solidFill>
                  <a:srgbClr val="232323"/>
                </a:solidFill>
                <a:effectLst/>
                <a:latin typeface="Calibri" panose="020F0502020204030204" pitchFamily="34" charset="0"/>
              </a:rPr>
              <a:t>of the public and 53% of Leave voters think European immigration has led to a decline in healthcare services, even though MAC evidence showed as well that this was false.</a:t>
            </a:r>
          </a:p>
          <a:p>
            <a:pPr marL="173038" lvl="1" indent="0">
              <a:buNone/>
            </a:pPr>
            <a:r>
              <a:rPr lang="en-US" sz="1800" b="1" i="1" dirty="0">
                <a:solidFill>
                  <a:srgbClr val="FF0000"/>
                </a:solidFill>
                <a:latin typeface="Calibri" panose="020F0502020204030204" pitchFamily="34" charset="0"/>
              </a:rPr>
              <a:t>So  where did people get these wrong ideologies from?</a:t>
            </a:r>
            <a:endParaRPr lang="en-US" sz="1800" b="1" i="1" dirty="0">
              <a:solidFill>
                <a:srgbClr val="FF0000"/>
              </a:solidFill>
            </a:endParaRPr>
          </a:p>
          <a:p>
            <a:pPr marL="171450" indent="-171450">
              <a:buFont typeface="Arial" panose="020B0604020202020204" pitchFamily="34" charset="0"/>
              <a:buChar char="•"/>
            </a:pPr>
            <a:endParaRPr lang="en-US" b="0" i="0" dirty="0">
              <a:solidFill>
                <a:srgbClr val="464646"/>
              </a:solidFill>
              <a:effectLst/>
              <a:latin typeface="Calibri" panose="020F0502020204030204" pitchFamily="34" charset="0"/>
            </a:endParaRPr>
          </a:p>
          <a:p>
            <a:pPr marL="171450" indent="-171450">
              <a:buFont typeface="Arial" panose="020B0604020202020204" pitchFamily="34" charset="0"/>
              <a:buChar char="•"/>
            </a:pPr>
            <a:r>
              <a:rPr lang="en-US" b="0" i="0" dirty="0">
                <a:solidFill>
                  <a:srgbClr val="464646"/>
                </a:solidFill>
                <a:effectLst/>
                <a:latin typeface="Calibri" panose="020F0502020204030204" pitchFamily="34" charset="0"/>
              </a:rPr>
              <a:t>You can see there is a disconnection between the perception of European immigration to Britain and the reality of it—and this type of misunderstanding can be fueled by disinformation, as it was in the Brexit vote.</a:t>
            </a:r>
            <a:endParaRPr lang="en-US" sz="1200" dirty="0">
              <a:solidFill>
                <a:srgbClr val="000000"/>
              </a:solidFill>
              <a:latin typeface="Calibri" panose="020F0502020204030204" pitchFamily="34" charset="0"/>
            </a:endParaRPr>
          </a:p>
        </p:txBody>
      </p:sp>
      <p:sp>
        <p:nvSpPr>
          <p:cNvPr id="4" name="Slide Number Placeholder 3"/>
          <p:cNvSpPr>
            <a:spLocks noGrp="1"/>
          </p:cNvSpPr>
          <p:nvPr>
            <p:ph type="sldNum" sz="quarter" idx="5"/>
          </p:nvPr>
        </p:nvSpPr>
        <p:spPr/>
        <p:txBody>
          <a:bodyPr/>
          <a:lstStyle/>
          <a:p>
            <a:fld id="{C18A9418-D4C5-4ED9-8A24-7145815518C2}" type="slidenum">
              <a:rPr lang="en-CA" smtClean="0"/>
              <a:t>13</a:t>
            </a:fld>
            <a:endParaRPr lang="en-CA"/>
          </a:p>
        </p:txBody>
      </p:sp>
    </p:spTree>
    <p:extLst>
      <p:ext uri="{BB962C8B-B14F-4D97-AF65-F5344CB8AC3E}">
        <p14:creationId xmlns:p14="http://schemas.microsoft.com/office/powerpoint/2010/main" val="32776453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dirty="0">
                <a:solidFill>
                  <a:srgbClr val="000000"/>
                </a:solidFill>
                <a:latin typeface="Calibri" panose="020F0502020204030204" pitchFamily="34" charset="0"/>
              </a:rPr>
              <a:t>Political groups spread disinformation - false information used to deceive or manipulate people.</a:t>
            </a:r>
          </a:p>
          <a:p>
            <a:pPr marL="171450" indent="-171450">
              <a:buFont typeface="Arial" panose="020B0604020202020204" pitchFamily="34" charset="0"/>
              <a:buChar char="•"/>
            </a:pPr>
            <a:r>
              <a:rPr lang="en-US" sz="1200" dirty="0">
                <a:solidFill>
                  <a:srgbClr val="000000"/>
                </a:solidFill>
                <a:latin typeface="Calibri" panose="020F0502020204030204" pitchFamily="34" charset="0"/>
              </a:rPr>
              <a:t>One form of disinformation is fake news - this refers to false stories, usually online, that seem like genuine news and can be used to sway the opinion of the viewer. </a:t>
            </a:r>
          </a:p>
          <a:p>
            <a:pPr marL="171450" indent="-171450">
              <a:buFont typeface="Arial" panose="020B0604020202020204" pitchFamily="34" charset="0"/>
              <a:buChar char="•"/>
            </a:pPr>
            <a:r>
              <a:rPr lang="en-US" sz="1200" dirty="0">
                <a:solidFill>
                  <a:srgbClr val="000000"/>
                </a:solidFill>
                <a:latin typeface="Calibri" panose="020F0502020204030204" pitchFamily="34" charset="0"/>
              </a:rPr>
              <a:t>Often times these news stories are used to sway people opinions </a:t>
            </a:r>
          </a:p>
        </p:txBody>
      </p:sp>
      <p:sp>
        <p:nvSpPr>
          <p:cNvPr id="4" name="Slide Number Placeholder 3"/>
          <p:cNvSpPr>
            <a:spLocks noGrp="1"/>
          </p:cNvSpPr>
          <p:nvPr>
            <p:ph type="sldNum" sz="quarter" idx="5"/>
          </p:nvPr>
        </p:nvSpPr>
        <p:spPr/>
        <p:txBody>
          <a:bodyPr/>
          <a:lstStyle/>
          <a:p>
            <a:fld id="{C18A9418-D4C5-4ED9-8A24-7145815518C2}" type="slidenum">
              <a:rPr lang="en-CA" smtClean="0"/>
              <a:t>14</a:t>
            </a:fld>
            <a:endParaRPr lang="en-CA"/>
          </a:p>
        </p:txBody>
      </p:sp>
    </p:spTree>
    <p:extLst>
      <p:ext uri="{BB962C8B-B14F-4D97-AF65-F5344CB8AC3E}">
        <p14:creationId xmlns:p14="http://schemas.microsoft.com/office/powerpoint/2010/main" val="30394836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dirty="0">
                <a:solidFill>
                  <a:srgbClr val="000000"/>
                </a:solidFill>
                <a:latin typeface="Calibri" panose="020F0502020204030204" pitchFamily="34" charset="0"/>
              </a:rPr>
              <a:t>The reality that many groups are not represented by their governments, even in Canada. </a:t>
            </a:r>
          </a:p>
          <a:p>
            <a:pPr marL="171450" indent="-171450">
              <a:buFont typeface="Arial" panose="020B0604020202020204" pitchFamily="34" charset="0"/>
              <a:buChar char="•"/>
            </a:pPr>
            <a:r>
              <a:rPr lang="en-US" sz="1200" dirty="0">
                <a:solidFill>
                  <a:srgbClr val="000000"/>
                </a:solidFill>
                <a:latin typeface="Calibri" panose="020F0502020204030204" pitchFamily="34" charset="0"/>
              </a:rPr>
              <a:t>Indigenous peoples, poor people, and other groups may not be recognized nor served by their elected governments to the same extent as privileged groups within this country. </a:t>
            </a:r>
          </a:p>
          <a:p>
            <a:pPr marL="171450" indent="-171450">
              <a:buFont typeface="Arial" panose="020B0604020202020204" pitchFamily="34" charset="0"/>
              <a:buChar char="•"/>
            </a:pPr>
            <a:r>
              <a:rPr lang="en-US" sz="1200" dirty="0">
                <a:solidFill>
                  <a:srgbClr val="000000"/>
                </a:solidFill>
                <a:latin typeface="Calibri" panose="020F0502020204030204" pitchFamily="34" charset="0"/>
              </a:rPr>
              <a:t>Dominant groups have greater power, even in elected governments.</a:t>
            </a:r>
          </a:p>
          <a:p>
            <a:pPr marL="171450" indent="-171450">
              <a:buFont typeface="Arial" panose="020B0604020202020204" pitchFamily="34" charset="0"/>
              <a:buChar char="•"/>
            </a:pPr>
            <a:r>
              <a:rPr lang="en-US" sz="1200" dirty="0">
                <a:solidFill>
                  <a:srgbClr val="000000"/>
                </a:solidFill>
                <a:latin typeface="Calibri" panose="020F0502020204030204" pitchFamily="34" charset="0"/>
              </a:rPr>
              <a:t>Societal cultural issues are often played up in the news to cause polarization and backup ideologies</a:t>
            </a:r>
          </a:p>
          <a:p>
            <a:pPr marL="171450" indent="-171450">
              <a:buFont typeface="Arial" panose="020B0604020202020204" pitchFamily="34" charset="0"/>
              <a:buChar char="•"/>
            </a:pPr>
            <a:endParaRPr lang="en-US" sz="1200" dirty="0">
              <a:solidFill>
                <a:srgbClr val="000000"/>
              </a:solidFill>
              <a:latin typeface="Calibri" panose="020F0502020204030204" pitchFamily="34" charset="0"/>
            </a:endParaRPr>
          </a:p>
        </p:txBody>
      </p:sp>
      <p:sp>
        <p:nvSpPr>
          <p:cNvPr id="4" name="Slide Number Placeholder 3"/>
          <p:cNvSpPr>
            <a:spLocks noGrp="1"/>
          </p:cNvSpPr>
          <p:nvPr>
            <p:ph type="sldNum" sz="quarter" idx="5"/>
          </p:nvPr>
        </p:nvSpPr>
        <p:spPr/>
        <p:txBody>
          <a:bodyPr/>
          <a:lstStyle/>
          <a:p>
            <a:fld id="{C18A9418-D4C5-4ED9-8A24-7145815518C2}" type="slidenum">
              <a:rPr lang="en-CA" smtClean="0"/>
              <a:t>15</a:t>
            </a:fld>
            <a:endParaRPr lang="en-CA"/>
          </a:p>
        </p:txBody>
      </p:sp>
    </p:spTree>
    <p:extLst>
      <p:ext uri="{BB962C8B-B14F-4D97-AF65-F5344CB8AC3E}">
        <p14:creationId xmlns:p14="http://schemas.microsoft.com/office/powerpoint/2010/main" val="3379301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2000" dirty="0"/>
              <a:t>What motivates people to produce fake news and disinformation?</a:t>
            </a:r>
          </a:p>
          <a:p>
            <a:pPr marL="342900" indent="-342900">
              <a:buFont typeface="Arial" panose="020B0604020202020204" pitchFamily="34" charset="0"/>
              <a:buChar char="•"/>
            </a:pPr>
            <a:r>
              <a:rPr lang="en-US" sz="2000" dirty="0"/>
              <a:t>Why would anyone want to do it? </a:t>
            </a:r>
          </a:p>
          <a:p>
            <a:pPr marL="342900" indent="-342900">
              <a:buFont typeface="Arial" panose="020B0604020202020204" pitchFamily="34" charset="0"/>
              <a:buChar char="•"/>
            </a:pPr>
            <a:r>
              <a:rPr lang="en-US" sz="2000" dirty="0"/>
              <a:t>Fake news can be used for both political purposes and profit.</a:t>
            </a:r>
            <a:endParaRPr lang="en-CA" sz="2000" dirty="0"/>
          </a:p>
        </p:txBody>
      </p:sp>
      <p:sp>
        <p:nvSpPr>
          <p:cNvPr id="4" name="Slide Number Placeholder 3"/>
          <p:cNvSpPr>
            <a:spLocks noGrp="1"/>
          </p:cNvSpPr>
          <p:nvPr>
            <p:ph type="sldNum" sz="quarter" idx="5"/>
          </p:nvPr>
        </p:nvSpPr>
        <p:spPr/>
        <p:txBody>
          <a:bodyPr/>
          <a:lstStyle/>
          <a:p>
            <a:fld id="{C18A9418-D4C5-4ED9-8A24-7145815518C2}" type="slidenum">
              <a:rPr lang="en-CA" smtClean="0"/>
              <a:t>16</a:t>
            </a:fld>
            <a:endParaRPr lang="en-CA"/>
          </a:p>
        </p:txBody>
      </p:sp>
    </p:spTree>
    <p:extLst>
      <p:ext uri="{BB962C8B-B14F-4D97-AF65-F5344CB8AC3E}">
        <p14:creationId xmlns:p14="http://schemas.microsoft.com/office/powerpoint/2010/main" val="42794685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2000" dirty="0"/>
              <a:t>Most fake news is created for money.</a:t>
            </a:r>
          </a:p>
          <a:p>
            <a:pPr marL="342900" indent="-342900">
              <a:buFont typeface="Arial" panose="020B0604020202020204" pitchFamily="34" charset="0"/>
              <a:buChar char="•"/>
            </a:pPr>
            <a:r>
              <a:rPr lang="en-US" sz="2000" dirty="0"/>
              <a:t>Fake news is also created for political reasons.</a:t>
            </a:r>
          </a:p>
          <a:p>
            <a:pPr marL="342900" indent="-342900">
              <a:buFont typeface="Arial" panose="020B0604020202020204" pitchFamily="34" charset="0"/>
              <a:buChar char="•"/>
            </a:pPr>
            <a:r>
              <a:rPr lang="en-US" sz="2000" dirty="0"/>
              <a:t>Sensational stories are easier to “ monetize” on the internet, as they attract more views and, thus, more advertisers.</a:t>
            </a:r>
          </a:p>
          <a:p>
            <a:pPr marL="342900" indent="-342900">
              <a:buFont typeface="Arial" panose="020B0604020202020204" pitchFamily="34" charset="0"/>
              <a:buChar char="•"/>
            </a:pPr>
            <a:r>
              <a:rPr lang="en-US" sz="2000" dirty="0"/>
              <a:t>People with ideological biases will embrace and spread fake news if it reinforces their ideological views.</a:t>
            </a:r>
          </a:p>
          <a:p>
            <a:pPr marL="342900" indent="-342900">
              <a:buFont typeface="Arial" panose="020B0604020202020204" pitchFamily="34" charset="0"/>
              <a:buChar char="•"/>
            </a:pPr>
            <a:r>
              <a:rPr lang="en-US" sz="2000" dirty="0"/>
              <a:t>Conspiracy theories are easy to create and spread online.</a:t>
            </a:r>
          </a:p>
          <a:p>
            <a:pPr marL="342900" indent="-342900">
              <a:buFont typeface="Arial" panose="020B0604020202020204" pitchFamily="34" charset="0"/>
              <a:buChar char="•"/>
            </a:pPr>
            <a:r>
              <a:rPr lang="en-US" sz="2000" dirty="0"/>
              <a:t>People are willing to believe and spread fake news and conspiracies without checking the facts.</a:t>
            </a:r>
            <a:endParaRPr lang="en-CA" sz="2000" dirty="0"/>
          </a:p>
        </p:txBody>
      </p:sp>
      <p:sp>
        <p:nvSpPr>
          <p:cNvPr id="4" name="Slide Number Placeholder 3"/>
          <p:cNvSpPr>
            <a:spLocks noGrp="1"/>
          </p:cNvSpPr>
          <p:nvPr>
            <p:ph type="sldNum" sz="quarter" idx="5"/>
          </p:nvPr>
        </p:nvSpPr>
        <p:spPr/>
        <p:txBody>
          <a:bodyPr/>
          <a:lstStyle/>
          <a:p>
            <a:fld id="{C18A9418-D4C5-4ED9-8A24-7145815518C2}" type="slidenum">
              <a:rPr lang="en-CA" smtClean="0"/>
              <a:t>17</a:t>
            </a:fld>
            <a:endParaRPr lang="en-CA"/>
          </a:p>
        </p:txBody>
      </p:sp>
    </p:spTree>
    <p:extLst>
      <p:ext uri="{BB962C8B-B14F-4D97-AF65-F5344CB8AC3E}">
        <p14:creationId xmlns:p14="http://schemas.microsoft.com/office/powerpoint/2010/main" val="1522201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2000" dirty="0"/>
              <a:t>You're most likely to come across disinformation on social media, especially on Facebook and Twitter, but also on YouTube, Snapchat, Instagram and Reddit.</a:t>
            </a:r>
          </a:p>
          <a:p>
            <a:pPr marL="342900" indent="-342900">
              <a:buFont typeface="Arial" panose="020B0604020202020204" pitchFamily="34" charset="0"/>
              <a:buChar char="•"/>
            </a:pPr>
            <a:r>
              <a:rPr lang="en-US" sz="2000" dirty="0"/>
              <a:t>You may be sent disinformation or misinformation if you're in groups on messaging apps like WhatsApp or WeChat.</a:t>
            </a:r>
          </a:p>
          <a:p>
            <a:pPr marL="342900" indent="-342900">
              <a:buFont typeface="Arial" panose="020B0604020202020204" pitchFamily="34" charset="0"/>
              <a:buChar char="•"/>
            </a:pPr>
            <a:r>
              <a:rPr lang="en-US" sz="2000" dirty="0"/>
              <a:t>It is important that you should fact check before posting and or sharing anything!</a:t>
            </a:r>
            <a:endParaRPr lang="en-CA" sz="2000" dirty="0"/>
          </a:p>
        </p:txBody>
      </p:sp>
      <p:sp>
        <p:nvSpPr>
          <p:cNvPr id="4" name="Slide Number Placeholder 3"/>
          <p:cNvSpPr>
            <a:spLocks noGrp="1"/>
          </p:cNvSpPr>
          <p:nvPr>
            <p:ph type="sldNum" sz="quarter" idx="5"/>
          </p:nvPr>
        </p:nvSpPr>
        <p:spPr/>
        <p:txBody>
          <a:bodyPr/>
          <a:lstStyle/>
          <a:p>
            <a:fld id="{C18A9418-D4C5-4ED9-8A24-7145815518C2}" type="slidenum">
              <a:rPr lang="en-CA" smtClean="0"/>
              <a:t>18</a:t>
            </a:fld>
            <a:endParaRPr lang="en-CA"/>
          </a:p>
        </p:txBody>
      </p:sp>
    </p:spTree>
    <p:extLst>
      <p:ext uri="{BB962C8B-B14F-4D97-AF65-F5344CB8AC3E}">
        <p14:creationId xmlns:p14="http://schemas.microsoft.com/office/powerpoint/2010/main" val="235108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12">
              <a:defRPr/>
            </a:pPr>
            <a:r>
              <a:rPr lang="en-CA" dirty="0"/>
              <a:t>15 Minute Break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solidFill>
                  <a:srgbClr val="C00000"/>
                </a:solidFill>
              </a:rPr>
              <a:t>This slide can be moved to where you have your class break(s)</a:t>
            </a:r>
          </a:p>
          <a:p>
            <a:pPr defTabSz="966612">
              <a:defRPr/>
            </a:pPr>
            <a:endParaRPr lang="en-CA" dirty="0"/>
          </a:p>
        </p:txBody>
      </p:sp>
      <p:sp>
        <p:nvSpPr>
          <p:cNvPr id="4" name="Slide Number Placeholder 3"/>
          <p:cNvSpPr>
            <a:spLocks noGrp="1"/>
          </p:cNvSpPr>
          <p:nvPr>
            <p:ph type="sldNum" sz="quarter" idx="5"/>
          </p:nvPr>
        </p:nvSpPr>
        <p:spPr/>
        <p:txBody>
          <a:bodyPr/>
          <a:lstStyle/>
          <a:p>
            <a:fld id="{C18A9418-D4C5-4ED9-8A24-7145815518C2}" type="slidenum">
              <a:rPr lang="en-CA" smtClean="0"/>
              <a:t>19</a:t>
            </a:fld>
            <a:endParaRPr lang="en-CA"/>
          </a:p>
        </p:txBody>
      </p:sp>
    </p:spTree>
    <p:extLst>
      <p:ext uri="{BB962C8B-B14F-4D97-AF65-F5344CB8AC3E}">
        <p14:creationId xmlns:p14="http://schemas.microsoft.com/office/powerpoint/2010/main" val="2936402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b="1" dirty="0"/>
              <a:t>UPDATE</a:t>
            </a:r>
          </a:p>
          <a:p>
            <a:pPr algn="just"/>
            <a:r>
              <a:rPr lang="en-US" sz="1200" b="1" dirty="0"/>
              <a:t>REVIEW LAST CLASS</a:t>
            </a:r>
          </a:p>
          <a:p>
            <a:pPr algn="just"/>
            <a:r>
              <a:rPr lang="en-US" sz="1200" b="1" dirty="0"/>
              <a:t>REAL OR FAKE</a:t>
            </a:r>
          </a:p>
          <a:p>
            <a:pPr algn="just"/>
            <a:r>
              <a:rPr lang="en-US" sz="1200" b="1" dirty="0"/>
              <a:t>SOCIAL MEDIA AND DISINFORMATION</a:t>
            </a:r>
          </a:p>
          <a:p>
            <a:pPr algn="just"/>
            <a:r>
              <a:rPr lang="en-US" sz="1200" b="1" dirty="0"/>
              <a:t>SOCIAL MEDIA</a:t>
            </a:r>
          </a:p>
          <a:p>
            <a:pPr algn="just"/>
            <a:r>
              <a:rPr lang="en-US" sz="1200" b="1" dirty="0"/>
              <a:t>INTEREST GROUPS </a:t>
            </a:r>
          </a:p>
          <a:p>
            <a:pPr algn="just"/>
            <a:r>
              <a:rPr lang="en-US" sz="1200" b="1" dirty="0"/>
              <a:t>DISINFORMATION IDEOLOGY</a:t>
            </a:r>
          </a:p>
          <a:p>
            <a:pPr algn="just"/>
            <a:r>
              <a:rPr lang="en-US" sz="1200" b="1" dirty="0"/>
              <a:t>DISINFORMATION</a:t>
            </a:r>
          </a:p>
          <a:p>
            <a:pPr algn="just"/>
            <a:r>
              <a:rPr lang="en-US" sz="1200" b="1" dirty="0"/>
              <a:t>CASE STUDY</a:t>
            </a:r>
          </a:p>
          <a:p>
            <a:pPr algn="just"/>
            <a:r>
              <a:rPr lang="en-US" sz="1200" b="1" dirty="0"/>
              <a:t>DISINFORMATION &amp; DEMOCRACY</a:t>
            </a:r>
          </a:p>
          <a:p>
            <a:pPr algn="just"/>
            <a:r>
              <a:rPr lang="en-US" sz="1200" b="1" dirty="0"/>
              <a:t>FAKE NEWS</a:t>
            </a:r>
          </a:p>
          <a:p>
            <a:pPr algn="just"/>
            <a:r>
              <a:rPr lang="en-US" sz="1200" b="1" dirty="0"/>
              <a:t>FACT CHECK</a:t>
            </a:r>
          </a:p>
          <a:p>
            <a:pPr algn="just"/>
            <a:r>
              <a:rPr lang="en-US" sz="1200" b="1" dirty="0"/>
              <a:t>BIG DATA</a:t>
            </a:r>
          </a:p>
          <a:p>
            <a:pPr algn="just"/>
            <a:r>
              <a:rPr lang="en-US" sz="1200" b="1" dirty="0"/>
              <a:t>SUMMARY</a:t>
            </a:r>
          </a:p>
          <a:p>
            <a:pPr algn="just"/>
            <a:endParaRPr lang="en-US" sz="1200" b="1" dirty="0"/>
          </a:p>
        </p:txBody>
      </p:sp>
      <p:sp>
        <p:nvSpPr>
          <p:cNvPr id="4" name="Slide Number Placeholder 3"/>
          <p:cNvSpPr>
            <a:spLocks noGrp="1"/>
          </p:cNvSpPr>
          <p:nvPr>
            <p:ph type="sldNum" sz="quarter" idx="5"/>
          </p:nvPr>
        </p:nvSpPr>
        <p:spPr/>
        <p:txBody>
          <a:bodyPr/>
          <a:lstStyle/>
          <a:p>
            <a:fld id="{C18A9418-D4C5-4ED9-8A24-7145815518C2}" type="slidenum">
              <a:rPr lang="en-CA" smtClean="0"/>
              <a:t>2</a:t>
            </a:fld>
            <a:endParaRPr lang="en-CA"/>
          </a:p>
        </p:txBody>
      </p:sp>
    </p:spTree>
    <p:extLst>
      <p:ext uri="{BB962C8B-B14F-4D97-AF65-F5344CB8AC3E}">
        <p14:creationId xmlns:p14="http://schemas.microsoft.com/office/powerpoint/2010/main" val="35597947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This attendance slide can be moved to wherever in your class that you take attendance. </a:t>
            </a:r>
          </a:p>
          <a:p>
            <a:r>
              <a:rPr lang="en-CA" dirty="0"/>
              <a:t>Usually attendance is taken around class breaks, or at the beginning or at the end of class. </a:t>
            </a:r>
          </a:p>
        </p:txBody>
      </p:sp>
      <p:sp>
        <p:nvSpPr>
          <p:cNvPr id="4" name="Slide Number Placeholder 3"/>
          <p:cNvSpPr>
            <a:spLocks noGrp="1"/>
          </p:cNvSpPr>
          <p:nvPr>
            <p:ph type="sldNum" sz="quarter" idx="5"/>
          </p:nvPr>
        </p:nvSpPr>
        <p:spPr/>
        <p:txBody>
          <a:bodyPr/>
          <a:lstStyle/>
          <a:p>
            <a:fld id="{C18A9418-D4C5-4ED9-8A24-7145815518C2}" type="slidenum">
              <a:rPr lang="en-CA" smtClean="0"/>
              <a:t>20</a:t>
            </a:fld>
            <a:endParaRPr lang="en-CA"/>
          </a:p>
        </p:txBody>
      </p:sp>
    </p:spTree>
    <p:extLst>
      <p:ext uri="{BB962C8B-B14F-4D97-AF65-F5344CB8AC3E}">
        <p14:creationId xmlns:p14="http://schemas.microsoft.com/office/powerpoint/2010/main" val="7316123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0" i="0" dirty="0">
                <a:solidFill>
                  <a:srgbClr val="292929"/>
                </a:solidFill>
                <a:effectLst/>
                <a:latin typeface="Calibri" panose="020F0502020204030204" pitchFamily="34" charset="0"/>
              </a:rPr>
              <a:t>Big data is often characterized by the 5Vs: </a:t>
            </a:r>
          </a:p>
          <a:p>
            <a:pPr marL="0" indent="0">
              <a:buFont typeface="Arial" panose="020B0604020202020204" pitchFamily="34" charset="0"/>
              <a:buNone/>
            </a:pPr>
            <a:r>
              <a:rPr lang="en-US" b="1" i="0" dirty="0">
                <a:solidFill>
                  <a:srgbClr val="292929"/>
                </a:solidFill>
                <a:effectLst/>
                <a:latin typeface="Calibri" panose="020F0502020204030204" pitchFamily="34" charset="0"/>
              </a:rPr>
              <a:t>Volume</a:t>
            </a:r>
          </a:p>
          <a:p>
            <a:pPr marL="0" indent="0">
              <a:buFont typeface="Arial" panose="020B0604020202020204" pitchFamily="34" charset="0"/>
              <a:buNone/>
            </a:pPr>
            <a:r>
              <a:rPr lang="en-US" b="0" i="0" dirty="0">
                <a:solidFill>
                  <a:srgbClr val="292929"/>
                </a:solidFill>
                <a:effectLst/>
                <a:latin typeface="Calibri" panose="020F0502020204030204" pitchFamily="34" charset="0"/>
              </a:rPr>
              <a:t>the large </a:t>
            </a:r>
            <a:r>
              <a:rPr lang="en-US" b="0" i="1" dirty="0">
                <a:solidFill>
                  <a:srgbClr val="292929"/>
                </a:solidFill>
                <a:effectLst/>
                <a:latin typeface="Calibri" panose="020F0502020204030204" pitchFamily="34" charset="0"/>
              </a:rPr>
              <a:t>volume</a:t>
            </a:r>
            <a:r>
              <a:rPr lang="en-US" b="0" i="0" dirty="0">
                <a:solidFill>
                  <a:srgbClr val="292929"/>
                </a:solidFill>
                <a:effectLst/>
                <a:latin typeface="Calibri" panose="020F0502020204030204" pitchFamily="34" charset="0"/>
              </a:rPr>
              <a:t> of data in many environments, </a:t>
            </a:r>
          </a:p>
          <a:p>
            <a:pPr marL="0" indent="0">
              <a:buFont typeface="Arial" panose="020B0604020202020204" pitchFamily="34" charset="0"/>
              <a:buNone/>
            </a:pPr>
            <a:r>
              <a:rPr lang="en-US" b="1" i="0" dirty="0">
                <a:solidFill>
                  <a:srgbClr val="292929"/>
                </a:solidFill>
                <a:effectLst/>
                <a:latin typeface="Calibri" panose="020F0502020204030204" pitchFamily="34" charset="0"/>
              </a:rPr>
              <a:t>Variety</a:t>
            </a:r>
          </a:p>
          <a:p>
            <a:pPr marL="0" indent="0">
              <a:buFont typeface="Arial" panose="020B0604020202020204" pitchFamily="34" charset="0"/>
              <a:buNone/>
            </a:pPr>
            <a:r>
              <a:rPr lang="en-US" b="0" i="0" dirty="0">
                <a:solidFill>
                  <a:srgbClr val="292929"/>
                </a:solidFill>
                <a:effectLst/>
                <a:latin typeface="Calibri" panose="020F0502020204030204" pitchFamily="34" charset="0"/>
              </a:rPr>
              <a:t>the wide </a:t>
            </a:r>
            <a:r>
              <a:rPr lang="en-US" b="0" i="1" dirty="0">
                <a:solidFill>
                  <a:srgbClr val="292929"/>
                </a:solidFill>
                <a:effectLst/>
                <a:latin typeface="Calibri" panose="020F0502020204030204" pitchFamily="34" charset="0"/>
              </a:rPr>
              <a:t>variety</a:t>
            </a:r>
            <a:r>
              <a:rPr lang="en-US" b="0" i="0" dirty="0">
                <a:solidFill>
                  <a:srgbClr val="292929"/>
                </a:solidFill>
                <a:effectLst/>
                <a:latin typeface="Calibri" panose="020F0502020204030204" pitchFamily="34" charset="0"/>
              </a:rPr>
              <a:t> of data types stored in big data systems and </a:t>
            </a:r>
          </a:p>
          <a:p>
            <a:pPr marL="0" indent="0">
              <a:buFont typeface="Arial" panose="020B0604020202020204" pitchFamily="34" charset="0"/>
              <a:buNone/>
            </a:pPr>
            <a:r>
              <a:rPr lang="en-US" b="1" i="0" dirty="0">
                <a:solidFill>
                  <a:srgbClr val="292929"/>
                </a:solidFill>
                <a:effectLst/>
                <a:latin typeface="Calibri" panose="020F0502020204030204" pitchFamily="34" charset="0"/>
              </a:rPr>
              <a:t>Velocity</a:t>
            </a:r>
          </a:p>
          <a:p>
            <a:pPr marL="0" indent="0">
              <a:buFont typeface="Arial" panose="020B0604020202020204" pitchFamily="34" charset="0"/>
              <a:buNone/>
            </a:pPr>
            <a:r>
              <a:rPr lang="en-US" b="0" i="0" dirty="0">
                <a:solidFill>
                  <a:srgbClr val="292929"/>
                </a:solidFill>
                <a:effectLst/>
                <a:latin typeface="Calibri" panose="020F0502020204030204" pitchFamily="34" charset="0"/>
              </a:rPr>
              <a:t>the </a:t>
            </a:r>
            <a:r>
              <a:rPr lang="en-US" b="0" i="1" dirty="0">
                <a:solidFill>
                  <a:srgbClr val="292929"/>
                </a:solidFill>
                <a:effectLst/>
                <a:latin typeface="Calibri" panose="020F0502020204030204" pitchFamily="34" charset="0"/>
              </a:rPr>
              <a:t>velocity</a:t>
            </a:r>
            <a:r>
              <a:rPr lang="en-US" b="0" i="0" dirty="0">
                <a:solidFill>
                  <a:srgbClr val="292929"/>
                </a:solidFill>
                <a:effectLst/>
                <a:latin typeface="Calibri" panose="020F0502020204030204" pitchFamily="34" charset="0"/>
              </a:rPr>
              <a:t> at which the data is generated, collected and processed</a:t>
            </a:r>
          </a:p>
          <a:p>
            <a:pPr algn="l"/>
            <a:r>
              <a:rPr lang="en-US" b="1" i="0" dirty="0">
                <a:solidFill>
                  <a:srgbClr val="000000"/>
                </a:solidFill>
                <a:effectLst/>
                <a:latin typeface="Calibri" panose="020F0502020204030204" pitchFamily="34" charset="0"/>
              </a:rPr>
              <a:t>Veracity</a:t>
            </a:r>
          </a:p>
          <a:p>
            <a:pPr algn="l"/>
            <a:r>
              <a:rPr lang="en-US" b="0" i="0" dirty="0">
                <a:solidFill>
                  <a:srgbClr val="000000"/>
                </a:solidFill>
                <a:effectLst/>
                <a:latin typeface="Calibri" panose="020F0502020204030204" pitchFamily="34" charset="0"/>
              </a:rPr>
              <a:t>The veracity of big data denotes the trustworthiness of the data</a:t>
            </a:r>
          </a:p>
          <a:p>
            <a:pPr marL="0" indent="0">
              <a:buFont typeface="Arial" panose="020B0604020202020204" pitchFamily="34" charset="0"/>
              <a:buNone/>
            </a:pPr>
            <a:r>
              <a:rPr lang="en-US" b="1" i="0" dirty="0">
                <a:solidFill>
                  <a:srgbClr val="292929"/>
                </a:solidFill>
                <a:effectLst/>
                <a:latin typeface="Calibri" panose="020F0502020204030204" pitchFamily="34" charset="0"/>
              </a:rPr>
              <a:t>Value</a:t>
            </a:r>
          </a:p>
          <a:p>
            <a:pPr marL="0" indent="0">
              <a:buFont typeface="Arial" panose="020B0604020202020204" pitchFamily="34" charset="0"/>
              <a:buNone/>
            </a:pPr>
            <a:r>
              <a:rPr lang="en-US" b="0" i="0" dirty="0">
                <a:solidFill>
                  <a:srgbClr val="000000"/>
                </a:solidFill>
                <a:effectLst/>
                <a:latin typeface="Calibri" panose="020F0502020204030204" pitchFamily="34" charset="0"/>
              </a:rPr>
              <a:t>Organizations that have not created a data strategy to yield insights and to drive data-driven decision-making are going to fall behind competitors. </a:t>
            </a:r>
            <a:endParaRPr lang="en-US" b="0" i="0" dirty="0">
              <a:solidFill>
                <a:srgbClr val="292929"/>
              </a:solidFill>
              <a:effectLst/>
              <a:latin typeface="Calibri" panose="020F0502020204030204" pitchFamily="34" charset="0"/>
            </a:endParaRPr>
          </a:p>
          <a:p>
            <a:pPr marL="0" indent="0">
              <a:buFont typeface="Arial" panose="020B0604020202020204" pitchFamily="34" charset="0"/>
              <a:buNone/>
            </a:pPr>
            <a:r>
              <a:rPr lang="en-US" b="0" i="0" dirty="0">
                <a:solidFill>
                  <a:srgbClr val="292929"/>
                </a:solidFill>
                <a:effectLst/>
                <a:latin typeface="Calibri" panose="020F0502020204030204" pitchFamily="34" charset="0"/>
              </a:rPr>
              <a:t>Let’s have a look at Big Data </a:t>
            </a:r>
          </a:p>
          <a:p>
            <a:pPr marL="0" indent="0">
              <a:buFont typeface="Arial" panose="020B0604020202020204" pitchFamily="34" charset="0"/>
              <a:buNone/>
            </a:pPr>
            <a:r>
              <a:rPr lang="en-US" b="0" i="1" dirty="0">
                <a:solidFill>
                  <a:srgbClr val="464646"/>
                </a:solidFill>
                <a:effectLst/>
                <a:latin typeface="Calibri" panose="020F0502020204030204" pitchFamily="34" charset="0"/>
              </a:rPr>
              <a:t>The Guardian</a:t>
            </a:r>
            <a:r>
              <a:rPr lang="en-US" b="0" i="0" dirty="0">
                <a:solidFill>
                  <a:srgbClr val="464646"/>
                </a:solidFill>
                <a:effectLst/>
                <a:latin typeface="Calibri" panose="020F0502020204030204" pitchFamily="34" charset="0"/>
              </a:rPr>
              <a:t> explains how data is gathered on individuals. It also explains what companies can do with this information, such as target advertisements and political campaigns, or predict your future actions. (Source: The Guardian, 2019)</a:t>
            </a:r>
            <a:endParaRPr lang="en-CA" dirty="0"/>
          </a:p>
        </p:txBody>
      </p:sp>
      <p:sp>
        <p:nvSpPr>
          <p:cNvPr id="4" name="Slide Number Placeholder 3"/>
          <p:cNvSpPr>
            <a:spLocks noGrp="1"/>
          </p:cNvSpPr>
          <p:nvPr>
            <p:ph type="sldNum" sz="quarter" idx="5"/>
          </p:nvPr>
        </p:nvSpPr>
        <p:spPr/>
        <p:txBody>
          <a:bodyPr/>
          <a:lstStyle/>
          <a:p>
            <a:fld id="{C18A9418-D4C5-4ED9-8A24-7145815518C2}" type="slidenum">
              <a:rPr lang="en-CA" smtClean="0"/>
              <a:t>21</a:t>
            </a:fld>
            <a:endParaRPr lang="en-CA"/>
          </a:p>
        </p:txBody>
      </p:sp>
    </p:spTree>
    <p:extLst>
      <p:ext uri="{BB962C8B-B14F-4D97-AF65-F5344CB8AC3E}">
        <p14:creationId xmlns:p14="http://schemas.microsoft.com/office/powerpoint/2010/main" val="3876483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Facebook criticism </a:t>
            </a:r>
          </a:p>
          <a:p>
            <a:r>
              <a:rPr lang="en-CA" dirty="0"/>
              <a:t>https://youtu.be/U4qooWtovhU</a:t>
            </a:r>
          </a:p>
          <a:p>
            <a:r>
              <a:rPr lang="en-CA" dirty="0"/>
              <a:t>The Case of Cambridge Analytica and the Trump Campaign</a:t>
            </a:r>
          </a:p>
        </p:txBody>
      </p:sp>
      <p:sp>
        <p:nvSpPr>
          <p:cNvPr id="4" name="Slide Number Placeholder 3"/>
          <p:cNvSpPr>
            <a:spLocks noGrp="1"/>
          </p:cNvSpPr>
          <p:nvPr>
            <p:ph type="sldNum" sz="quarter" idx="5"/>
          </p:nvPr>
        </p:nvSpPr>
        <p:spPr/>
        <p:txBody>
          <a:bodyPr/>
          <a:lstStyle/>
          <a:p>
            <a:fld id="{C18A9418-D4C5-4ED9-8A24-7145815518C2}" type="slidenum">
              <a:rPr lang="en-CA" smtClean="0"/>
              <a:t>22</a:t>
            </a:fld>
            <a:endParaRPr lang="en-CA"/>
          </a:p>
        </p:txBody>
      </p:sp>
    </p:spTree>
    <p:extLst>
      <p:ext uri="{BB962C8B-B14F-4D97-AF65-F5344CB8AC3E}">
        <p14:creationId xmlns:p14="http://schemas.microsoft.com/office/powerpoint/2010/main" val="2680936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Calibri" panose="020F0502020204030204" pitchFamily="34" charset="0"/>
              </a:rPr>
              <a:t>How Cambridge Analytica Exploited the Facebook Data of Millions </a:t>
            </a:r>
          </a:p>
          <a:p>
            <a:pPr algn="l"/>
            <a:r>
              <a:rPr lang="en-US" b="0" i="0" dirty="0">
                <a:solidFill>
                  <a:srgbClr val="030303"/>
                </a:solidFill>
                <a:effectLst/>
                <a:latin typeface="Calibri" panose="020F0502020204030204" pitchFamily="34" charset="0"/>
              </a:rPr>
              <a:t>Tens of millions of American Facebook users had their data harvested by Cambridge Analytica and a British-based researcher. Here’s how it happened. </a:t>
            </a:r>
          </a:p>
          <a:p>
            <a:pPr algn="l"/>
            <a:r>
              <a:rPr lang="en-US" b="0" i="0" dirty="0">
                <a:effectLst/>
                <a:latin typeface="Calibri" panose="020F0502020204030204" pitchFamily="34" charset="0"/>
              </a:rPr>
              <a:t>https://youtu.be/mrnXv-g4yKU</a:t>
            </a:r>
          </a:p>
        </p:txBody>
      </p:sp>
      <p:sp>
        <p:nvSpPr>
          <p:cNvPr id="4" name="Slide Number Placeholder 3"/>
          <p:cNvSpPr>
            <a:spLocks noGrp="1"/>
          </p:cNvSpPr>
          <p:nvPr>
            <p:ph type="sldNum" sz="quarter" idx="5"/>
          </p:nvPr>
        </p:nvSpPr>
        <p:spPr/>
        <p:txBody>
          <a:bodyPr/>
          <a:lstStyle/>
          <a:p>
            <a:fld id="{C18A9418-D4C5-4ED9-8A24-7145815518C2}" type="slidenum">
              <a:rPr lang="en-CA" smtClean="0"/>
              <a:t>23</a:t>
            </a:fld>
            <a:endParaRPr lang="en-CA"/>
          </a:p>
        </p:txBody>
      </p:sp>
    </p:spTree>
    <p:extLst>
      <p:ext uri="{BB962C8B-B14F-4D97-AF65-F5344CB8AC3E}">
        <p14:creationId xmlns:p14="http://schemas.microsoft.com/office/powerpoint/2010/main" val="8274908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0" i="0" dirty="0">
                <a:solidFill>
                  <a:srgbClr val="121212"/>
                </a:solidFill>
                <a:effectLst/>
              </a:rPr>
              <a:t>Cambridge Analytica Ltd was a British political consulting firm that came to prominence through the Facebook–Cambridge Analytica data scandal.</a:t>
            </a:r>
          </a:p>
          <a:p>
            <a:r>
              <a:rPr lang="en-US" sz="2000" b="0" i="0" dirty="0">
                <a:solidFill>
                  <a:srgbClr val="121212"/>
                </a:solidFill>
                <a:effectLst/>
              </a:rPr>
              <a:t>Cambridge Analytica developed an app called "This Is Your Digital Life" and arranged informed consent process for research and then used </a:t>
            </a:r>
            <a:r>
              <a:rPr lang="en-US" sz="2000" b="0" i="0" dirty="0" err="1">
                <a:solidFill>
                  <a:srgbClr val="121212"/>
                </a:solidFill>
                <a:effectLst/>
              </a:rPr>
              <a:t>facebook</a:t>
            </a:r>
            <a:r>
              <a:rPr lang="en-US" sz="2000" b="0" i="0" dirty="0">
                <a:solidFill>
                  <a:srgbClr val="121212"/>
                </a:solidFill>
                <a:effectLst/>
              </a:rPr>
              <a:t> to collect personal information from survey respondents and their Facebook friends.</a:t>
            </a:r>
          </a:p>
          <a:p>
            <a:r>
              <a:rPr lang="en-US" sz="2000" b="0" i="0" dirty="0">
                <a:solidFill>
                  <a:srgbClr val="121212"/>
                </a:solidFill>
                <a:effectLst/>
              </a:rPr>
              <a:t>This data was obtained illegally. </a:t>
            </a:r>
            <a:endParaRPr lang="en-CA" sz="2000" dirty="0"/>
          </a:p>
        </p:txBody>
      </p:sp>
      <p:sp>
        <p:nvSpPr>
          <p:cNvPr id="4" name="Slide Number Placeholder 3"/>
          <p:cNvSpPr>
            <a:spLocks noGrp="1"/>
          </p:cNvSpPr>
          <p:nvPr>
            <p:ph type="sldNum" sz="quarter" idx="5"/>
          </p:nvPr>
        </p:nvSpPr>
        <p:spPr/>
        <p:txBody>
          <a:bodyPr/>
          <a:lstStyle/>
          <a:p>
            <a:fld id="{C18A9418-D4C5-4ED9-8A24-7145815518C2}" type="slidenum">
              <a:rPr lang="en-CA" smtClean="0"/>
              <a:t>24</a:t>
            </a:fld>
            <a:endParaRPr lang="en-CA"/>
          </a:p>
        </p:txBody>
      </p:sp>
    </p:spTree>
    <p:extLst>
      <p:ext uri="{BB962C8B-B14F-4D97-AF65-F5344CB8AC3E}">
        <p14:creationId xmlns:p14="http://schemas.microsoft.com/office/powerpoint/2010/main" val="21671726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2000" i="0" dirty="0">
                <a:solidFill>
                  <a:srgbClr val="121212"/>
                </a:solidFill>
                <a:effectLst/>
              </a:rPr>
              <a:t>This data was then used to be able to create ideological profiles and disseminate fake news and disinformation in order to bring about desired results in elections </a:t>
            </a:r>
          </a:p>
          <a:p>
            <a:pPr marL="342900" indent="-342900">
              <a:buFont typeface="Arial" panose="020B0604020202020204" pitchFamily="34" charset="0"/>
              <a:buChar char="•"/>
            </a:pPr>
            <a:r>
              <a:rPr lang="en-US" sz="2000" i="0" dirty="0">
                <a:solidFill>
                  <a:srgbClr val="121212"/>
                </a:solidFill>
                <a:effectLst/>
              </a:rPr>
              <a:t>Cambridge Analytica used research on Facebook users and their contacts to manipulate their political views without their consent</a:t>
            </a:r>
          </a:p>
          <a:p>
            <a:pPr marL="0" indent="0">
              <a:buNone/>
            </a:pPr>
            <a:r>
              <a:rPr lang="en-US" sz="2000" i="0" dirty="0">
                <a:solidFill>
                  <a:srgbClr val="121212"/>
                </a:solidFill>
                <a:effectLst/>
              </a:rPr>
              <a:t>Examples …</a:t>
            </a:r>
          </a:p>
          <a:p>
            <a:pPr marL="342900" indent="-342900">
              <a:buFont typeface="Arial" panose="020B0604020202020204" pitchFamily="34" charset="0"/>
              <a:buChar char="•"/>
            </a:pPr>
            <a:r>
              <a:rPr lang="en-US" sz="2000" i="0" dirty="0">
                <a:solidFill>
                  <a:srgbClr val="121212"/>
                </a:solidFill>
                <a:effectLst/>
              </a:rPr>
              <a:t>Pro-Russian Czech president campaign</a:t>
            </a:r>
          </a:p>
          <a:p>
            <a:pPr marL="342900" indent="-342900">
              <a:buFont typeface="Arial" panose="020B0604020202020204" pitchFamily="34" charset="0"/>
              <a:buChar char="•"/>
            </a:pPr>
            <a:r>
              <a:rPr lang="en-US" sz="2000" i="0" dirty="0">
                <a:solidFill>
                  <a:srgbClr val="000000"/>
                </a:solidFill>
                <a:effectLst/>
              </a:rPr>
              <a:t>Ted Cruz campaign</a:t>
            </a:r>
          </a:p>
          <a:p>
            <a:pPr marL="342900" indent="-342900">
              <a:buFont typeface="Arial" panose="020B0604020202020204" pitchFamily="34" charset="0"/>
              <a:buChar char="•"/>
            </a:pPr>
            <a:r>
              <a:rPr lang="en-US" sz="2000" i="0" dirty="0">
                <a:solidFill>
                  <a:srgbClr val="000000"/>
                </a:solidFill>
                <a:effectLst/>
              </a:rPr>
              <a:t>Donald Trump campaign</a:t>
            </a:r>
          </a:p>
          <a:p>
            <a:pPr marL="342900" indent="-342900">
              <a:buFont typeface="Arial" panose="020B0604020202020204" pitchFamily="34" charset="0"/>
              <a:buChar char="•"/>
            </a:pPr>
            <a:r>
              <a:rPr lang="en-US" sz="2000" dirty="0">
                <a:solidFill>
                  <a:srgbClr val="000000"/>
                </a:solidFill>
              </a:rPr>
              <a:t>Brexit  Vote Campaign</a:t>
            </a:r>
          </a:p>
          <a:p>
            <a:endParaRPr lang="en-US" sz="1400" b="1" dirty="0">
              <a:solidFill>
                <a:srgbClr val="000000"/>
              </a:solidFill>
              <a:latin typeface="Arial" panose="020B0604020202020204" pitchFamily="34" charset="0"/>
            </a:endParaRPr>
          </a:p>
          <a:p>
            <a:endParaRPr lang="en-US" sz="1400" b="1" i="0" dirty="0">
              <a:solidFill>
                <a:srgbClr val="000000"/>
              </a:solidFill>
              <a:effectLst/>
              <a:latin typeface="Arial" panose="020B0604020202020204" pitchFamily="34" charset="0"/>
            </a:endParaRPr>
          </a:p>
          <a:p>
            <a:endParaRPr lang="en-CA" sz="2400" dirty="0"/>
          </a:p>
        </p:txBody>
      </p:sp>
      <p:sp>
        <p:nvSpPr>
          <p:cNvPr id="4" name="Slide Number Placeholder 3"/>
          <p:cNvSpPr>
            <a:spLocks noGrp="1"/>
          </p:cNvSpPr>
          <p:nvPr>
            <p:ph type="sldNum" sz="quarter" idx="5"/>
          </p:nvPr>
        </p:nvSpPr>
        <p:spPr/>
        <p:txBody>
          <a:bodyPr/>
          <a:lstStyle/>
          <a:p>
            <a:fld id="{C18A9418-D4C5-4ED9-8A24-7145815518C2}" type="slidenum">
              <a:rPr lang="en-CA" smtClean="0"/>
              <a:t>25</a:t>
            </a:fld>
            <a:endParaRPr lang="en-CA"/>
          </a:p>
        </p:txBody>
      </p:sp>
    </p:spTree>
    <p:extLst>
      <p:ext uri="{BB962C8B-B14F-4D97-AF65-F5344CB8AC3E}">
        <p14:creationId xmlns:p14="http://schemas.microsoft.com/office/powerpoint/2010/main" val="38813745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2000" b="0" i="0" dirty="0">
                <a:solidFill>
                  <a:srgbClr val="121212"/>
                </a:solidFill>
                <a:effectLst/>
              </a:rPr>
              <a:t>Nix had allowed companies to offer potentially unethical services, including </a:t>
            </a:r>
          </a:p>
          <a:p>
            <a:pPr marL="342900" indent="-342900">
              <a:buFont typeface="Arial" panose="020B0604020202020204" pitchFamily="34" charset="0"/>
              <a:buChar char="•"/>
            </a:pPr>
            <a:r>
              <a:rPr lang="en-US" sz="2000" b="0" i="0" dirty="0">
                <a:solidFill>
                  <a:srgbClr val="121212"/>
                </a:solidFill>
                <a:effectLst/>
              </a:rPr>
              <a:t>“bribery or honey-trap stings, </a:t>
            </a:r>
          </a:p>
          <a:p>
            <a:pPr marL="342900" indent="-342900">
              <a:buFont typeface="Arial" panose="020B0604020202020204" pitchFamily="34" charset="0"/>
              <a:buChar char="•"/>
            </a:pPr>
            <a:r>
              <a:rPr lang="en-US" sz="2000" b="0" i="0" dirty="0">
                <a:solidFill>
                  <a:srgbClr val="121212"/>
                </a:solidFill>
                <a:effectLst/>
              </a:rPr>
              <a:t>voter disengagement campaigns, </a:t>
            </a:r>
          </a:p>
          <a:p>
            <a:pPr marL="342900" indent="-342900">
              <a:buFont typeface="Arial" panose="020B0604020202020204" pitchFamily="34" charset="0"/>
              <a:buChar char="•"/>
            </a:pPr>
            <a:r>
              <a:rPr lang="en-US" sz="2000" b="0" i="0" dirty="0">
                <a:solidFill>
                  <a:srgbClr val="121212"/>
                </a:solidFill>
                <a:effectLst/>
              </a:rPr>
              <a:t>obtaining information to discredit political opponents</a:t>
            </a:r>
          </a:p>
          <a:p>
            <a:pPr marL="342900" indent="-342900">
              <a:buFont typeface="Arial" panose="020B0604020202020204" pitchFamily="34" charset="0"/>
              <a:buChar char="•"/>
            </a:pPr>
            <a:r>
              <a:rPr lang="en-US" sz="2000" b="0" i="0" dirty="0">
                <a:solidFill>
                  <a:srgbClr val="121212"/>
                </a:solidFill>
                <a:effectLst/>
              </a:rPr>
              <a:t>spreading information anonymously in political campaigns</a:t>
            </a:r>
          </a:p>
          <a:p>
            <a:pPr marL="342900" indent="-342900">
              <a:buFont typeface="Arial" panose="020B0604020202020204" pitchFamily="34" charset="0"/>
              <a:buChar char="•"/>
            </a:pPr>
            <a:r>
              <a:rPr lang="en-US" sz="2000" b="0" i="0" dirty="0">
                <a:solidFill>
                  <a:srgbClr val="121212"/>
                </a:solidFill>
                <a:effectLst/>
              </a:rPr>
              <a:t>Alexander Nix, boss of Cambridge Analytica, was banned from serving as a company director for 7 years</a:t>
            </a:r>
            <a:endParaRPr lang="en-CA" sz="2000" dirty="0"/>
          </a:p>
        </p:txBody>
      </p:sp>
      <p:sp>
        <p:nvSpPr>
          <p:cNvPr id="4" name="Slide Number Placeholder 3"/>
          <p:cNvSpPr>
            <a:spLocks noGrp="1"/>
          </p:cNvSpPr>
          <p:nvPr>
            <p:ph type="sldNum" sz="quarter" idx="5"/>
          </p:nvPr>
        </p:nvSpPr>
        <p:spPr/>
        <p:txBody>
          <a:bodyPr/>
          <a:lstStyle/>
          <a:p>
            <a:fld id="{C18A9418-D4C5-4ED9-8A24-7145815518C2}" type="slidenum">
              <a:rPr lang="en-CA" smtClean="0"/>
              <a:t>26</a:t>
            </a:fld>
            <a:endParaRPr lang="en-CA"/>
          </a:p>
        </p:txBody>
      </p:sp>
    </p:spTree>
    <p:extLst>
      <p:ext uri="{BB962C8B-B14F-4D97-AF65-F5344CB8AC3E}">
        <p14:creationId xmlns:p14="http://schemas.microsoft.com/office/powerpoint/2010/main" val="28255062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3200" b="0" i="0" dirty="0">
                <a:solidFill>
                  <a:srgbClr val="2A2A2A"/>
                </a:solidFill>
                <a:effectLst/>
                <a:latin typeface="Calibri" panose="020F0502020204030204" pitchFamily="34" charset="0"/>
              </a:rPr>
              <a:t>Facebook created “Project P” — for propaganda — in the hectic weeks after the 2016 presidential election and quickly found dozens of pages that had peddled false news reports ahead of Donald Trump’s surprise victory. Nearly all were based overseas, had financial motives and displayed a clear rightward bent.</a:t>
            </a:r>
          </a:p>
          <a:p>
            <a:pPr marL="0" indent="0">
              <a:buFont typeface="Arial" panose="020B0604020202020204" pitchFamily="34" charset="0"/>
              <a:buNone/>
            </a:pPr>
            <a:endParaRPr lang="en-US" sz="3200" b="0" i="0" dirty="0">
              <a:solidFill>
                <a:srgbClr val="2A2A2A"/>
              </a:solidFill>
              <a:effectLst/>
              <a:latin typeface="Calibri" panose="020F0502020204030204" pitchFamily="34" charset="0"/>
            </a:endParaRPr>
          </a:p>
          <a:p>
            <a:pPr marL="0" indent="0">
              <a:buFont typeface="Arial" panose="020B0604020202020204" pitchFamily="34" charset="0"/>
              <a:buNone/>
            </a:pPr>
            <a:r>
              <a:rPr lang="en-CA" sz="2000" dirty="0"/>
              <a:t>https://www.washingtonpost.com/technology/2020/02/20/facebook-republican-shift/</a:t>
            </a:r>
          </a:p>
        </p:txBody>
      </p:sp>
      <p:sp>
        <p:nvSpPr>
          <p:cNvPr id="4" name="Slide Number Placeholder 3"/>
          <p:cNvSpPr>
            <a:spLocks noGrp="1"/>
          </p:cNvSpPr>
          <p:nvPr>
            <p:ph type="sldNum" sz="quarter" idx="5"/>
          </p:nvPr>
        </p:nvSpPr>
        <p:spPr/>
        <p:txBody>
          <a:bodyPr/>
          <a:lstStyle/>
          <a:p>
            <a:fld id="{C18A9418-D4C5-4ED9-8A24-7145815518C2}" type="slidenum">
              <a:rPr lang="en-CA" smtClean="0"/>
              <a:t>27</a:t>
            </a:fld>
            <a:endParaRPr lang="en-CA"/>
          </a:p>
        </p:txBody>
      </p:sp>
    </p:spTree>
    <p:extLst>
      <p:ext uri="{BB962C8B-B14F-4D97-AF65-F5344CB8AC3E}">
        <p14:creationId xmlns:p14="http://schemas.microsoft.com/office/powerpoint/2010/main" val="8506249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6000" b="1" i="0" dirty="0">
                <a:solidFill>
                  <a:srgbClr val="464646"/>
                </a:solidFill>
                <a:effectLst/>
                <a:latin typeface="Calibri" panose="020F0502020204030204" pitchFamily="34" charset="0"/>
              </a:rPr>
              <a:t>Summary</a:t>
            </a:r>
          </a:p>
          <a:p>
            <a:pPr marL="0" indent="0" algn="l">
              <a:buFont typeface="+mj-lt"/>
              <a:buNone/>
            </a:pPr>
            <a:r>
              <a:rPr lang="en-US" sz="6000" b="0" i="0" dirty="0">
                <a:solidFill>
                  <a:srgbClr val="464646"/>
                </a:solidFill>
                <a:effectLst/>
                <a:latin typeface="Calibri" panose="020F0502020204030204" pitchFamily="34" charset="0"/>
              </a:rPr>
              <a:t>•As great as social media can be for connecting people, it is also a means to influence people—even without their knowledge. </a:t>
            </a:r>
          </a:p>
          <a:p>
            <a:pPr marL="0" indent="0" algn="l">
              <a:buFont typeface="+mj-lt"/>
              <a:buNone/>
            </a:pPr>
            <a:r>
              <a:rPr lang="en-US" sz="6000" b="0" i="0" dirty="0">
                <a:solidFill>
                  <a:srgbClr val="464646"/>
                </a:solidFill>
                <a:effectLst/>
                <a:latin typeface="Calibri" panose="020F0502020204030204" pitchFamily="34" charset="0"/>
              </a:rPr>
              <a:t>•We are profiled on social media. That “consumer intelligence” is sold and used. </a:t>
            </a:r>
          </a:p>
          <a:p>
            <a:pPr marL="0" indent="0" algn="l">
              <a:buFont typeface="+mj-lt"/>
              <a:buNone/>
            </a:pPr>
            <a:r>
              <a:rPr lang="en-US" sz="6000" b="0" i="0" dirty="0">
                <a:solidFill>
                  <a:srgbClr val="464646"/>
                </a:solidFill>
                <a:effectLst/>
                <a:latin typeface="Calibri" panose="020F0502020204030204" pitchFamily="34" charset="0"/>
              </a:rPr>
              <a:t>•When distorted or untrue information is intentionally placed on social media to disrupt elections and major policy decisions, it threatens truth and democracy. </a:t>
            </a:r>
          </a:p>
          <a:p>
            <a:pPr marL="0" indent="0" algn="l">
              <a:buFont typeface="+mj-lt"/>
              <a:buNone/>
            </a:pPr>
            <a:r>
              <a:rPr lang="en-US" sz="6000" b="0" i="0" dirty="0">
                <a:solidFill>
                  <a:srgbClr val="464646"/>
                </a:solidFill>
                <a:effectLst/>
                <a:latin typeface="Calibri" panose="020F0502020204030204" pitchFamily="34" charset="0"/>
              </a:rPr>
              <a:t>•Disinformation, fake news and deepfakes are everywhere online now. </a:t>
            </a:r>
          </a:p>
          <a:p>
            <a:pPr marL="0" indent="0" algn="l">
              <a:buFont typeface="+mj-lt"/>
              <a:buNone/>
            </a:pPr>
            <a:r>
              <a:rPr lang="en-US" sz="6000" b="0" i="0" dirty="0">
                <a:solidFill>
                  <a:srgbClr val="464646"/>
                </a:solidFill>
                <a:effectLst/>
                <a:latin typeface="Calibri" panose="020F0502020204030204" pitchFamily="34" charset="0"/>
              </a:rPr>
              <a:t>•We must employ critical media literacy, fact check, and resist being manipulated by your own biases.</a:t>
            </a:r>
          </a:p>
          <a:p>
            <a:pPr algn="l"/>
            <a:endParaRPr lang="en-US" sz="6000" b="0" i="0" dirty="0">
              <a:solidFill>
                <a:srgbClr val="464646"/>
              </a:solidFill>
              <a:effectLst/>
              <a:latin typeface="Calibri" panose="020F0502020204030204" pitchFamily="34" charset="0"/>
            </a:endParaRPr>
          </a:p>
        </p:txBody>
      </p:sp>
      <p:sp>
        <p:nvSpPr>
          <p:cNvPr id="4" name="Slide Number Placeholder 3"/>
          <p:cNvSpPr>
            <a:spLocks noGrp="1"/>
          </p:cNvSpPr>
          <p:nvPr>
            <p:ph type="sldNum" sz="quarter" idx="5"/>
          </p:nvPr>
        </p:nvSpPr>
        <p:spPr/>
        <p:txBody>
          <a:bodyPr/>
          <a:lstStyle/>
          <a:p>
            <a:fld id="{C18A9418-D4C5-4ED9-8A24-7145815518C2}" type="slidenum">
              <a:rPr lang="en-CA" smtClean="0"/>
              <a:t>28</a:t>
            </a:fld>
            <a:endParaRPr lang="en-CA"/>
          </a:p>
        </p:txBody>
      </p:sp>
    </p:spTree>
    <p:extLst>
      <p:ext uri="{BB962C8B-B14F-4D97-AF65-F5344CB8AC3E}">
        <p14:creationId xmlns:p14="http://schemas.microsoft.com/office/powerpoint/2010/main" val="30457398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Questions</a:t>
            </a:r>
          </a:p>
        </p:txBody>
      </p:sp>
      <p:sp>
        <p:nvSpPr>
          <p:cNvPr id="4" name="Slide Number Placeholder 3"/>
          <p:cNvSpPr>
            <a:spLocks noGrp="1"/>
          </p:cNvSpPr>
          <p:nvPr>
            <p:ph type="sldNum" sz="quarter" idx="5"/>
          </p:nvPr>
        </p:nvSpPr>
        <p:spPr/>
        <p:txBody>
          <a:bodyPr/>
          <a:lstStyle/>
          <a:p>
            <a:fld id="{C18A9418-D4C5-4ED9-8A24-7145815518C2}" type="slidenum">
              <a:rPr lang="en-CA" smtClean="0"/>
              <a:t>29</a:t>
            </a:fld>
            <a:endParaRPr lang="en-CA"/>
          </a:p>
        </p:txBody>
      </p:sp>
    </p:spTree>
    <p:extLst>
      <p:ext uri="{BB962C8B-B14F-4D97-AF65-F5344CB8AC3E}">
        <p14:creationId xmlns:p14="http://schemas.microsoft.com/office/powerpoint/2010/main" val="390746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252327"/>
                </a:solidFill>
                <a:effectLst/>
                <a:latin typeface="Calibri" panose="020F0502020204030204" pitchFamily="34" charset="0"/>
              </a:rPr>
              <a:t>Identify disinformation in social media</a:t>
            </a:r>
          </a:p>
          <a:p>
            <a:pPr algn="l">
              <a:buFont typeface="+mj-lt"/>
              <a:buAutoNum type="arabicPeriod"/>
            </a:pPr>
            <a:r>
              <a:rPr lang="en-US" b="0" i="0" dirty="0">
                <a:solidFill>
                  <a:srgbClr val="252327"/>
                </a:solidFill>
                <a:effectLst/>
                <a:latin typeface="Calibri" panose="020F0502020204030204" pitchFamily="34" charset="0"/>
              </a:rPr>
              <a:t>Examine the forms disinformation can take</a:t>
            </a:r>
          </a:p>
          <a:p>
            <a:pPr algn="l">
              <a:buFont typeface="+mj-lt"/>
              <a:buAutoNum type="arabicPeriod"/>
            </a:pPr>
            <a:r>
              <a:rPr lang="en-US" b="0" i="0" dirty="0">
                <a:solidFill>
                  <a:srgbClr val="252327"/>
                </a:solidFill>
                <a:effectLst/>
                <a:latin typeface="Calibri" panose="020F0502020204030204" pitchFamily="34" charset="0"/>
              </a:rPr>
              <a:t>Discuss the motives for creating and spreading disinformation</a:t>
            </a:r>
          </a:p>
          <a:p>
            <a:pPr algn="l">
              <a:buFont typeface="+mj-lt"/>
              <a:buAutoNum type="arabicPeriod"/>
            </a:pPr>
            <a:r>
              <a:rPr lang="en-US" b="0" i="0" dirty="0">
                <a:solidFill>
                  <a:srgbClr val="252327"/>
                </a:solidFill>
                <a:effectLst/>
                <a:latin typeface="Calibri" panose="020F0502020204030204" pitchFamily="34" charset="0"/>
              </a:rPr>
              <a:t>Evaluate the impact of disinformation on democratic processes, global citizenship, and yourself.</a:t>
            </a:r>
          </a:p>
        </p:txBody>
      </p:sp>
      <p:sp>
        <p:nvSpPr>
          <p:cNvPr id="4" name="Slide Number Placeholder 3"/>
          <p:cNvSpPr>
            <a:spLocks noGrp="1"/>
          </p:cNvSpPr>
          <p:nvPr>
            <p:ph type="sldNum" sz="quarter" idx="5"/>
          </p:nvPr>
        </p:nvSpPr>
        <p:spPr/>
        <p:txBody>
          <a:bodyPr/>
          <a:lstStyle/>
          <a:p>
            <a:fld id="{C18A9418-D4C5-4ED9-8A24-7145815518C2}" type="slidenum">
              <a:rPr lang="en-CA" smtClean="0"/>
              <a:t>3</a:t>
            </a:fld>
            <a:endParaRPr lang="en-CA" dirty="0"/>
          </a:p>
        </p:txBody>
      </p:sp>
    </p:spTree>
    <p:extLst>
      <p:ext uri="{BB962C8B-B14F-4D97-AF65-F5344CB8AC3E}">
        <p14:creationId xmlns:p14="http://schemas.microsoft.com/office/powerpoint/2010/main" val="3726491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solidFill>
                  <a:srgbClr val="464646"/>
                </a:solidFill>
                <a:effectLst/>
              </a:rPr>
              <a:t>Could you tell this news story is false while you were reading it? Or did you assume it was true?</a:t>
            </a:r>
          </a:p>
          <a:p>
            <a:pPr algn="l"/>
            <a:r>
              <a:rPr lang="en-US" sz="1200" b="0" i="0" dirty="0">
                <a:solidFill>
                  <a:srgbClr val="464646"/>
                </a:solidFill>
                <a:effectLst/>
              </a:rPr>
              <a:t>News </a:t>
            </a:r>
            <a:r>
              <a:rPr lang="en-US" sz="1200" dirty="0">
                <a:solidFill>
                  <a:srgbClr val="464646"/>
                </a:solidFill>
              </a:rPr>
              <a:t>stories are often </a:t>
            </a:r>
            <a:r>
              <a:rPr lang="en-US" sz="1200" b="0" i="0" dirty="0">
                <a:solidFill>
                  <a:srgbClr val="464646"/>
                </a:solidFill>
                <a:effectLst/>
              </a:rPr>
              <a:t>designed to scare you and make you angry without providing any evidence that it is true.</a:t>
            </a:r>
          </a:p>
          <a:p>
            <a:pPr algn="l"/>
            <a:r>
              <a:rPr lang="en-US" sz="1200" b="0" i="0" dirty="0">
                <a:solidFill>
                  <a:srgbClr val="464646"/>
                </a:solidFill>
                <a:effectLst/>
              </a:rPr>
              <a:t>Fake news is a common type of disinformation that counts on you to tell your friends and family about it without asking questions. </a:t>
            </a:r>
          </a:p>
          <a:p>
            <a:pPr algn="l"/>
            <a:r>
              <a:rPr lang="en-US" sz="1200" b="0" i="0" dirty="0">
                <a:solidFill>
                  <a:srgbClr val="464646"/>
                </a:solidFill>
                <a:effectLst/>
              </a:rPr>
              <a:t>We can’t rely on our emotions when we are reading information online—we need to use our heads! </a:t>
            </a:r>
          </a:p>
          <a:p>
            <a:pPr algn="l"/>
            <a:r>
              <a:rPr lang="en-US" sz="1200" b="0" i="0" dirty="0">
                <a:solidFill>
                  <a:srgbClr val="464646"/>
                </a:solidFill>
                <a:effectLst/>
              </a:rPr>
              <a:t>We need to think before we react to information. That is what this module is about.</a:t>
            </a:r>
          </a:p>
        </p:txBody>
      </p:sp>
      <p:sp>
        <p:nvSpPr>
          <p:cNvPr id="4" name="Slide Number Placeholder 3"/>
          <p:cNvSpPr>
            <a:spLocks noGrp="1"/>
          </p:cNvSpPr>
          <p:nvPr>
            <p:ph type="sldNum" sz="quarter" idx="5"/>
          </p:nvPr>
        </p:nvSpPr>
        <p:spPr/>
        <p:txBody>
          <a:bodyPr/>
          <a:lstStyle/>
          <a:p>
            <a:fld id="{C18A9418-D4C5-4ED9-8A24-7145815518C2}" type="slidenum">
              <a:rPr lang="en-CA" smtClean="0"/>
              <a:t>4</a:t>
            </a:fld>
            <a:endParaRPr lang="en-CA"/>
          </a:p>
        </p:txBody>
      </p:sp>
    </p:spTree>
    <p:extLst>
      <p:ext uri="{BB962C8B-B14F-4D97-AF65-F5344CB8AC3E}">
        <p14:creationId xmlns:p14="http://schemas.microsoft.com/office/powerpoint/2010/main" val="21127980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sz="1200" b="0" i="0" dirty="0">
                <a:solidFill>
                  <a:srgbClr val="464646"/>
                </a:solidFill>
                <a:effectLst/>
              </a:rPr>
              <a:t>Media literacy on the internet is vital for understanding how political, social, and economic groups use the online space. </a:t>
            </a:r>
          </a:p>
          <a:p>
            <a:pPr marL="171450" indent="-171450" algn="l">
              <a:buFont typeface="Arial" panose="020B0604020202020204" pitchFamily="34" charset="0"/>
              <a:buChar char="•"/>
            </a:pPr>
            <a:r>
              <a:rPr lang="en-US" sz="1200" b="0" i="0" dirty="0">
                <a:solidFill>
                  <a:srgbClr val="464646"/>
                </a:solidFill>
                <a:effectLst/>
              </a:rPr>
              <a:t>This module will look at the new realities of social media and how it can both bring people together and divide them. </a:t>
            </a:r>
          </a:p>
          <a:p>
            <a:pPr marL="171450" indent="-171450" algn="l">
              <a:buFont typeface="Arial" panose="020B0604020202020204" pitchFamily="34" charset="0"/>
              <a:buChar char="•"/>
            </a:pPr>
            <a:r>
              <a:rPr lang="en-US" sz="1200" b="0" i="0" dirty="0">
                <a:solidFill>
                  <a:srgbClr val="464646"/>
                </a:solidFill>
                <a:effectLst/>
              </a:rPr>
              <a:t>This includes an examination of “big data” privacy issues, and the online battle over facts and truth—information vs. disinformation. </a:t>
            </a:r>
          </a:p>
          <a:p>
            <a:pPr marL="171450" indent="-171450" algn="l">
              <a:buFont typeface="Arial" panose="020B0604020202020204" pitchFamily="34" charset="0"/>
              <a:buChar char="•"/>
            </a:pPr>
            <a:r>
              <a:rPr lang="en-US" sz="1200" b="0" i="0" dirty="0">
                <a:solidFill>
                  <a:srgbClr val="464646"/>
                </a:solidFill>
                <a:effectLst/>
              </a:rPr>
              <a:t>Global citizenship is based on the interconnectedness of people around the world, and understanding the impact of social media is vital for our exploration of social justice and equity.</a:t>
            </a:r>
          </a:p>
        </p:txBody>
      </p:sp>
      <p:sp>
        <p:nvSpPr>
          <p:cNvPr id="4" name="Slide Number Placeholder 3"/>
          <p:cNvSpPr>
            <a:spLocks noGrp="1"/>
          </p:cNvSpPr>
          <p:nvPr>
            <p:ph type="sldNum" sz="quarter" idx="5"/>
          </p:nvPr>
        </p:nvSpPr>
        <p:spPr/>
        <p:txBody>
          <a:bodyPr/>
          <a:lstStyle/>
          <a:p>
            <a:fld id="{C18A9418-D4C5-4ED9-8A24-7145815518C2}" type="slidenum">
              <a:rPr lang="en-CA" smtClean="0"/>
              <a:t>5</a:t>
            </a:fld>
            <a:endParaRPr lang="en-CA"/>
          </a:p>
        </p:txBody>
      </p:sp>
    </p:spTree>
    <p:extLst>
      <p:ext uri="{BB962C8B-B14F-4D97-AF65-F5344CB8AC3E}">
        <p14:creationId xmlns:p14="http://schemas.microsoft.com/office/powerpoint/2010/main" val="3680997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Social media is the new battlefield for public opinion</a:t>
            </a:r>
          </a:p>
          <a:p>
            <a:r>
              <a:rPr lang="en-US" dirty="0"/>
              <a:t>On the internet, many individuals and groups try to shape your opinions, whether it’s advertisers competing with one another to sell you products, or politicians trying to get your support.</a:t>
            </a:r>
          </a:p>
          <a:p>
            <a:r>
              <a:rPr lang="en-US" dirty="0"/>
              <a:t>Today, social media platforms compete with traditional information providers like newspapers and television as sources for current events. </a:t>
            </a:r>
          </a:p>
          <a:p>
            <a:r>
              <a:rPr lang="en-US" dirty="0"/>
              <a:t>If you use social media to stay in touch with friends or keep up with popular trends, you may wonder why you should care about political content on your </a:t>
            </a:r>
            <a:r>
              <a:rPr lang="en-US" dirty="0" err="1"/>
              <a:t>favourite</a:t>
            </a:r>
            <a:r>
              <a:rPr lang="en-US" dirty="0"/>
              <a:t> site. </a:t>
            </a:r>
          </a:p>
          <a:p>
            <a:r>
              <a:rPr lang="en-US" dirty="0"/>
              <a:t>Let’s start by looking at some statistics on social media use, globally.</a:t>
            </a:r>
          </a:p>
        </p:txBody>
      </p:sp>
      <p:sp>
        <p:nvSpPr>
          <p:cNvPr id="4" name="Slide Number Placeholder 3"/>
          <p:cNvSpPr>
            <a:spLocks noGrp="1"/>
          </p:cNvSpPr>
          <p:nvPr>
            <p:ph type="sldNum" sz="quarter" idx="5"/>
          </p:nvPr>
        </p:nvSpPr>
        <p:spPr/>
        <p:txBody>
          <a:bodyPr/>
          <a:lstStyle/>
          <a:p>
            <a:fld id="{C18A9418-D4C5-4ED9-8A24-7145815518C2}" type="slidenum">
              <a:rPr lang="en-CA" smtClean="0"/>
              <a:t>6</a:t>
            </a:fld>
            <a:endParaRPr lang="en-CA"/>
          </a:p>
        </p:txBody>
      </p:sp>
    </p:spTree>
    <p:extLst>
      <p:ext uri="{BB962C8B-B14F-4D97-AF65-F5344CB8AC3E}">
        <p14:creationId xmlns:p14="http://schemas.microsoft.com/office/powerpoint/2010/main" val="2031989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b="0" i="0" dirty="0">
                <a:solidFill>
                  <a:srgbClr val="464646"/>
                </a:solidFill>
                <a:effectLst/>
              </a:rPr>
              <a:t>Almost half of the world’s population is online, and a significant number of those people use social media.</a:t>
            </a:r>
          </a:p>
          <a:p>
            <a:pPr marL="342900" indent="-342900">
              <a:buFont typeface="Arial" panose="020B0604020202020204" pitchFamily="34" charset="0"/>
              <a:buChar char="•"/>
            </a:pPr>
            <a:r>
              <a:rPr lang="en-US" sz="1200" b="0" i="0" dirty="0">
                <a:solidFill>
                  <a:srgbClr val="464646"/>
                </a:solidFill>
                <a:effectLst/>
              </a:rPr>
              <a:t>Facebook, YouTube, Twitter, Instagram and WhatsApp are impacting the opinions and ideologies of citizens around the globe. </a:t>
            </a:r>
            <a:endParaRPr lang="en-US" sz="1200" dirty="0">
              <a:solidFill>
                <a:srgbClr val="464646"/>
              </a:solidFill>
            </a:endParaRPr>
          </a:p>
          <a:p>
            <a:pPr marL="342900" indent="-342900">
              <a:buFont typeface="Arial" panose="020B0604020202020204" pitchFamily="34" charset="0"/>
              <a:buChar char="•"/>
            </a:pPr>
            <a:r>
              <a:rPr lang="en-US" sz="1200" b="0" i="0" dirty="0">
                <a:solidFill>
                  <a:srgbClr val="464646"/>
                </a:solidFill>
                <a:effectLst/>
              </a:rPr>
              <a:t>Given these numbers, it is important to consider </a:t>
            </a:r>
            <a:r>
              <a:rPr lang="en-US" sz="1200" b="0" i="1" dirty="0">
                <a:solidFill>
                  <a:srgbClr val="464646"/>
                </a:solidFill>
                <a:effectLst/>
              </a:rPr>
              <a:t>who</a:t>
            </a:r>
            <a:r>
              <a:rPr lang="en-US" sz="1200" b="0" i="0" dirty="0">
                <a:solidFill>
                  <a:srgbClr val="464646"/>
                </a:solidFill>
                <a:effectLst/>
              </a:rPr>
              <a:t> is creating that impact on opinions, and </a:t>
            </a:r>
            <a:r>
              <a:rPr lang="en-US" sz="1200" b="0" i="1" dirty="0">
                <a:solidFill>
                  <a:srgbClr val="464646"/>
                </a:solidFill>
                <a:effectLst/>
              </a:rPr>
              <a:t>how</a:t>
            </a:r>
            <a:r>
              <a:rPr lang="en-US" sz="1200" b="0" i="0" dirty="0">
                <a:solidFill>
                  <a:srgbClr val="464646"/>
                </a:solidFill>
                <a:effectLst/>
              </a:rPr>
              <a:t> they are doing it.</a:t>
            </a:r>
            <a:endParaRPr lang="en-US" sz="1200" dirty="0"/>
          </a:p>
        </p:txBody>
      </p:sp>
      <p:sp>
        <p:nvSpPr>
          <p:cNvPr id="4" name="Slide Number Placeholder 3"/>
          <p:cNvSpPr>
            <a:spLocks noGrp="1"/>
          </p:cNvSpPr>
          <p:nvPr>
            <p:ph type="sldNum" sz="quarter" idx="5"/>
          </p:nvPr>
        </p:nvSpPr>
        <p:spPr/>
        <p:txBody>
          <a:bodyPr/>
          <a:lstStyle/>
          <a:p>
            <a:fld id="{C18A9418-D4C5-4ED9-8A24-7145815518C2}" type="slidenum">
              <a:rPr lang="en-CA" smtClean="0"/>
              <a:t>7</a:t>
            </a:fld>
            <a:endParaRPr lang="en-CA"/>
          </a:p>
        </p:txBody>
      </p:sp>
    </p:spTree>
    <p:extLst>
      <p:ext uri="{BB962C8B-B14F-4D97-AF65-F5344CB8AC3E}">
        <p14:creationId xmlns:p14="http://schemas.microsoft.com/office/powerpoint/2010/main" val="1051728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Social media platforms are a powerful vehicle for interest groups</a:t>
            </a:r>
          </a:p>
          <a:p>
            <a:pPr marL="171450" indent="-171450">
              <a:buFont typeface="Arial" panose="020B0604020202020204" pitchFamily="34" charset="0"/>
              <a:buChar char="•"/>
            </a:pPr>
            <a:r>
              <a:rPr lang="en-US" dirty="0"/>
              <a:t>Interest groups use social media to promote their agendas to politicians and the general public.</a:t>
            </a:r>
          </a:p>
          <a:p>
            <a:pPr marL="171450" indent="-171450">
              <a:buFont typeface="Arial" panose="020B0604020202020204" pitchFamily="34" charset="0"/>
              <a:buChar char="•"/>
            </a:pPr>
            <a:r>
              <a:rPr lang="en-US" dirty="0"/>
              <a:t>Using social media, interest groups can impact the outcome of national elections and important policy decisions that affect the lives of citizens</a:t>
            </a:r>
            <a:endParaRPr lang="en-CA" dirty="0"/>
          </a:p>
        </p:txBody>
      </p:sp>
      <p:sp>
        <p:nvSpPr>
          <p:cNvPr id="4" name="Slide Number Placeholder 3"/>
          <p:cNvSpPr>
            <a:spLocks noGrp="1"/>
          </p:cNvSpPr>
          <p:nvPr>
            <p:ph type="sldNum" sz="quarter" idx="5"/>
          </p:nvPr>
        </p:nvSpPr>
        <p:spPr/>
        <p:txBody>
          <a:bodyPr/>
          <a:lstStyle/>
          <a:p>
            <a:fld id="{C18A9418-D4C5-4ED9-8A24-7145815518C2}" type="slidenum">
              <a:rPr lang="en-CA" smtClean="0"/>
              <a:t>8</a:t>
            </a:fld>
            <a:endParaRPr lang="en-CA"/>
          </a:p>
        </p:txBody>
      </p:sp>
    </p:spTree>
    <p:extLst>
      <p:ext uri="{BB962C8B-B14F-4D97-AF65-F5344CB8AC3E}">
        <p14:creationId xmlns:p14="http://schemas.microsoft.com/office/powerpoint/2010/main" val="26400999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dirty="0">
                <a:solidFill>
                  <a:srgbClr val="464646"/>
                </a:solidFill>
                <a:effectLst/>
              </a:rPr>
              <a:t>Why is disinformation so effective? </a:t>
            </a:r>
          </a:p>
          <a:p>
            <a:pPr marL="171450" indent="-171450">
              <a:buFont typeface="Arial" panose="020B0604020202020204" pitchFamily="34" charset="0"/>
              <a:buChar char="•"/>
            </a:pPr>
            <a:r>
              <a:rPr lang="en-US" sz="1200" b="0" i="0" dirty="0">
                <a:solidFill>
                  <a:srgbClr val="464646"/>
                </a:solidFill>
                <a:effectLst/>
              </a:rPr>
              <a:t>Because people want to believe it, especially when it confirms their own opinions. </a:t>
            </a:r>
          </a:p>
          <a:p>
            <a:pPr marL="171450" indent="-171450">
              <a:buFont typeface="Arial" panose="020B0604020202020204" pitchFamily="34" charset="0"/>
              <a:buChar char="•"/>
            </a:pPr>
            <a:r>
              <a:rPr lang="en-US" sz="1200" b="0" i="0" dirty="0">
                <a:solidFill>
                  <a:srgbClr val="464646"/>
                </a:solidFill>
                <a:effectLst/>
              </a:rPr>
              <a:t>Recall from Critical Media Literacy that people end up in echo chamber on the internet with reinforced ideologies</a:t>
            </a:r>
          </a:p>
          <a:p>
            <a:pPr marL="171450" indent="-171450">
              <a:buFont typeface="Arial" panose="020B0604020202020204" pitchFamily="34" charset="0"/>
              <a:buChar char="•"/>
            </a:pPr>
            <a:r>
              <a:rPr lang="en-US" sz="1200" dirty="0">
                <a:solidFill>
                  <a:srgbClr val="464646"/>
                </a:solidFill>
              </a:rPr>
              <a:t>Also </a:t>
            </a:r>
            <a:r>
              <a:rPr lang="en-US" sz="1200" b="0" i="0" dirty="0">
                <a:solidFill>
                  <a:srgbClr val="464646"/>
                </a:solidFill>
                <a:effectLst/>
              </a:rPr>
              <a:t> from the Ideology module be reminded that ideologies include the beliefs, ideas, and values of individuals. </a:t>
            </a:r>
          </a:p>
          <a:p>
            <a:endParaRPr lang="en-US" sz="1200" dirty="0">
              <a:solidFill>
                <a:srgbClr val="464646"/>
              </a:solidFill>
            </a:endParaRPr>
          </a:p>
          <a:p>
            <a:endParaRPr lang="en-CA" sz="1200" dirty="0"/>
          </a:p>
        </p:txBody>
      </p:sp>
      <p:sp>
        <p:nvSpPr>
          <p:cNvPr id="4" name="Slide Number Placeholder 3"/>
          <p:cNvSpPr>
            <a:spLocks noGrp="1"/>
          </p:cNvSpPr>
          <p:nvPr>
            <p:ph type="sldNum" sz="quarter" idx="5"/>
          </p:nvPr>
        </p:nvSpPr>
        <p:spPr/>
        <p:txBody>
          <a:bodyPr/>
          <a:lstStyle/>
          <a:p>
            <a:fld id="{C18A9418-D4C5-4ED9-8A24-7145815518C2}" type="slidenum">
              <a:rPr lang="en-CA" smtClean="0"/>
              <a:t>9</a:t>
            </a:fld>
            <a:endParaRPr lang="en-CA"/>
          </a:p>
        </p:txBody>
      </p:sp>
    </p:spTree>
    <p:extLst>
      <p:ext uri="{BB962C8B-B14F-4D97-AF65-F5344CB8AC3E}">
        <p14:creationId xmlns:p14="http://schemas.microsoft.com/office/powerpoint/2010/main" val="1197987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4274742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a:xfrm>
            <a:off x="371475" y="1825625"/>
            <a:ext cx="10982325" cy="43513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3419014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1059515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23153646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1230045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68478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2188501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1799577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27932043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611729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0E88E8A-C487-464D-ABD9-1D0ED412DDB6}" type="datetimeFigureOut">
              <a:rPr lang="en-CA" smtClean="0"/>
              <a:pPr/>
              <a:t>2022-05-02</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DD942D1-0692-4E1C-99E9-A5115A878870}" type="slidenum">
              <a:rPr lang="en-CA" smtClean="0"/>
              <a:pPr/>
              <a:t>‹#›</a:t>
            </a:fld>
            <a:endParaRPr lang="en-CA"/>
          </a:p>
        </p:txBody>
      </p:sp>
    </p:spTree>
    <p:extLst>
      <p:ext uri="{BB962C8B-B14F-4D97-AF65-F5344CB8AC3E}">
        <p14:creationId xmlns:p14="http://schemas.microsoft.com/office/powerpoint/2010/main" val="543454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76187" y="239996"/>
            <a:ext cx="10515600" cy="1325563"/>
          </a:xfrm>
          <a:prstGeom prst="rect">
            <a:avLst/>
          </a:prstGeom>
        </p:spPr>
        <p:txBody>
          <a:bodyPr vert="horz" lIns="91440" tIns="45720" rIns="91440" bIns="45720" rtlCol="0" anchor="ctr">
            <a:normAutofit/>
          </a:bodyPr>
          <a:lstStyle/>
          <a:p>
            <a:r>
              <a:rPr lang="en-US" dirty="0"/>
              <a:t>Click to edit Master title style</a:t>
            </a:r>
            <a:endParaRPr lang="en-CA"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E88E8A-C487-464D-ABD9-1D0ED412DDB6}" type="datetimeFigureOut">
              <a:rPr lang="en-CA" smtClean="0"/>
              <a:pPr/>
              <a:t>2022-05-02</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D942D1-0692-4E1C-99E9-A5115A878870}" type="slidenum">
              <a:rPr lang="en-CA" smtClean="0"/>
              <a:pPr/>
              <a:t>‹#›</a:t>
            </a:fld>
            <a:endParaRPr lang="en-CA"/>
          </a:p>
        </p:txBody>
      </p:sp>
    </p:spTree>
    <p:extLst>
      <p:ext uri="{BB962C8B-B14F-4D97-AF65-F5344CB8AC3E}">
        <p14:creationId xmlns:p14="http://schemas.microsoft.com/office/powerpoint/2010/main" val="2281803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8000" kern="1200">
          <a:solidFill>
            <a:schemeClr val="tx1"/>
          </a:solidFill>
          <a:latin typeface="Alégre Sans" panose="02060606060101040101"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orient="horz" pos="799" userDrawn="1">
          <p15:clr>
            <a:srgbClr val="F26B43"/>
          </p15:clr>
        </p15:guide>
        <p15:guide id="3" pos="3840" userDrawn="1">
          <p15:clr>
            <a:srgbClr val="F26B43"/>
          </p15:clr>
        </p15:guide>
        <p15:guide id="4" userDrawn="1">
          <p15:clr>
            <a:srgbClr val="F26B43"/>
          </p15:clr>
        </p15:guide>
        <p15:guide id="5" pos="234" userDrawn="1">
          <p15:clr>
            <a:srgbClr val="F26B43"/>
          </p15:clr>
        </p15:guide>
        <p15:guide id="7" pos="7446" userDrawn="1">
          <p15:clr>
            <a:srgbClr val="F26B43"/>
          </p15:clr>
        </p15:guide>
        <p15:guide id="8" pos="7673" userDrawn="1">
          <p15:clr>
            <a:srgbClr val="F26B43"/>
          </p15:clr>
        </p15:guide>
        <p15:guide id="9" orient="horz" pos="142" userDrawn="1">
          <p15:clr>
            <a:srgbClr val="F26B43"/>
          </p15:clr>
        </p15:guide>
        <p15:guide id="10" orient="horz" pos="981" userDrawn="1">
          <p15:clr>
            <a:srgbClr val="F26B43"/>
          </p15:clr>
        </p15:guide>
        <p15:guide id="11" orient="horz" userDrawn="1">
          <p15:clr>
            <a:srgbClr val="F26B43"/>
          </p15:clr>
        </p15:guide>
        <p15:guide id="12" orient="horz" pos="4315" userDrawn="1">
          <p15:clr>
            <a:srgbClr val="F26B43"/>
          </p15:clr>
        </p15:guide>
        <p15:guide id="13" orient="horz" pos="38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www.pixabay.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www.freepik.com/free-vector/brexit-text-with-united-kingdom-eu-flag_893471.ht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www.freepik.com/free-vector/realistic-fake-news-banner-tv_7604483.ht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www.freepik.com/" TargetMode="External"/><Relationship Id="rId5" Type="http://schemas.openxmlformats.org/officeDocument/2006/relationships/hyperlink" Target="http://www.rawpixel.com/" TargetMode="External"/><Relationship Id="rId4" Type="http://schemas.openxmlformats.org/officeDocument/2006/relationships/hyperlink" Target="https://www.freepik.com/photos/laptop-coffee"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s://www.pexels.com/photo/woman-in-gray-sweater-holding-white-newspaper-9469733/?utm_content=attributionCopyText&amp;utm_medium=referral&amp;utm_source=pexels" TargetMode="External"/><Relationship Id="rId4" Type="http://schemas.openxmlformats.org/officeDocument/2006/relationships/hyperlink" Target="https://www.pexels.com/@dinnow-86001860?utm_content=attributionCopyText&amp;utm_medium=referral&amp;utm_source=pexel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hyperlink" Target="https://www.pexels.com/photo/woman-in-gray-sweater-holding-white-newspaper-9469733/?utm_content=attributionCopyText&amp;utm_medium=referral&amp;utm_source=pexels" TargetMode="External"/><Relationship Id="rId4" Type="http://schemas.openxmlformats.org/officeDocument/2006/relationships/hyperlink" Target="https://www.pexels.com/@dinnow-86001860?utm_content=attributionCopyText&amp;utm_medium=referral&amp;utm_source=pexel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www.freepik.com/" TargetMode="External"/><Relationship Id="rId5" Type="http://schemas.openxmlformats.org/officeDocument/2006/relationships/hyperlink" Target="https://www.freepik.com/photos/fake-news" TargetMode="External"/><Relationship Id="rId4" Type="http://schemas.openxmlformats.org/officeDocument/2006/relationships/hyperlink" Target="https://www.pexels.com/@shvets-production?utm_content=attributionCopyText&amp;utm_medium=referral&amp;utm_source=pexel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www.freepik.com/free-vector/bloggers-advertising-referrals-young-people-with-gadgets-loudspeakers-announcing-news-attracting-target-audience-vector-illustration-marketing-promotion-communication_10172400.htm"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pexels.com/@shvets-production?utm_content=attributionCopyText&amp;utm_medium=referral&amp;utm_source=pexels"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s://www.freepik.com/photos/fake-news" TargetMode="External"/><Relationship Id="rId4" Type="http://schemas.openxmlformats.org/officeDocument/2006/relationships/image" Target="../media/image17.jpeg"/></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hyperlink" Target="https://unsplash.com/collections/3617773/coffee-break?utm_source=unsplash&amp;utm_medium=referral&amp;utm_content=creditCopyText" TargetMode="External"/><Relationship Id="rId4" Type="http://schemas.openxmlformats.org/officeDocument/2006/relationships/hyperlink" Target="https://unsplash.com/@tannahhims?utm_source=unsplash&amp;utm_medium=referral&amp;utm_content=creditCopyTex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freepik.com/free-photo/pencil-marking-task_953444.htm"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hyperlink" Target="https://www.freepik.com/free-vector/happy-pupils-studying-classroom-isolated-flat-illustration-cartoon-children-characters-sitting-tables-school-lesson_11235555.htm" TargetMode="Externa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hyperlink" Target="https://pixabay.com/?utm_source=link-attribution&amp;utm_medium=referral&amp;utm_campaign=image&amp;utm_content=4132580" TargetMode="External"/><Relationship Id="rId4" Type="http://schemas.openxmlformats.org/officeDocument/2006/relationships/hyperlink" Target="https://pixabay.com/users/geralt-9301/?utm_source=link-attribution&amp;utm_medium=referral&amp;utm_campaign=image&amp;utm_content=4132580" TargetMode="Externa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video" Target="https://www.youtube.com/embed/U4qooWtovhU?feature=oembed" TargetMode="External"/><Relationship Id="rId6" Type="http://schemas.openxmlformats.org/officeDocument/2006/relationships/hyperlink" Target="https://www.freepik.com/free-photo/pile-3d-facebook-logos_1191368.htm" TargetMode="External"/><Relationship Id="rId5" Type="http://schemas.openxmlformats.org/officeDocument/2006/relationships/image" Target="../media/image23.jpeg"/><Relationship Id="rId4" Type="http://schemas.openxmlformats.org/officeDocument/2006/relationships/image" Target="../media/image22.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video" Target="https://www.youtube.com/embed/mrnXv-g4yKU?feature=oembed" TargetMode="External"/><Relationship Id="rId5" Type="http://schemas.openxmlformats.org/officeDocument/2006/relationships/image" Target="../media/image25.jpeg"/><Relationship Id="rId4" Type="http://schemas.openxmlformats.org/officeDocument/2006/relationships/image" Target="../media/image24.jpeg"/></Relationships>
</file>

<file path=ppt/slides/_rels/slide2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hyperlink" Target="shopcatalog.com" TargetMode="External"/><Relationship Id="rId4" Type="http://schemas.openxmlformats.org/officeDocument/2006/relationships/hyperlink" Target="https://flickr.com/photos/147131183@N04/27162721118"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hyperlink" Target="shopcatalog.com" TargetMode="External"/><Relationship Id="rId4" Type="http://schemas.openxmlformats.org/officeDocument/2006/relationships/hyperlink" Target="https://flickr.com/photos/147131183@N04/27162721118"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hyperlink" Target="https://www.flickr.com/people/74711243@N06" TargetMode="External"/><Relationship Id="rId4" Type="http://schemas.openxmlformats.org/officeDocument/2006/relationships/hyperlink" Target="https://www.flickr.com/photos/websummit/38286774551/"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www.freepik.com/free-photo/pile-3d-facebook-logos_1191368.htm"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hyperlink" Target="https://www.pexels.com/photo/close-up-photo-of-black-smartphone-3747159/?utm_content=attributionCopyText&amp;utm_medium=referral&amp;utm_source=pexels" TargetMode="External"/><Relationship Id="rId4" Type="http://schemas.openxmlformats.org/officeDocument/2006/relationships/hyperlink" Target="https://www.pexels.com/@polina-zimmerman?utm_content=attributionCopyText&amp;utm_medium=referral&amp;utm_source=pexels"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hyperlink" Target="https://pixabay.com/?utm_source=link-attribution&amp;utm_medium=referral&amp;utm_campaign=image&amp;utm_content=6786623" TargetMode="External"/><Relationship Id="rId4" Type="http://schemas.openxmlformats.org/officeDocument/2006/relationships/hyperlink" Target="https://pixabay.com/users/geralt-9301/?utm_source=link-attribution&amp;utm_medium=referral&amp;utm_campaign=image&amp;utm_content=6786623"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freepik.com/free-vector/translating-app-mobile-phone-people-using-online-translation-service-translating-from-english-into-french-vector-illustration-foreign-language-learning-online-service-communication-concept_10613791.ht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freepik.com/photos/fake-new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www.rawpixel.com/" TargetMode="External"/><Relationship Id="rId4" Type="http://schemas.openxmlformats.org/officeDocument/2006/relationships/hyperlink" Target="https://www.freepik.com/photos/digital-marketi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pixabay.com/photos/brexit-eu-europe-united-kingdom-4011711/" TargetMode="External"/><Relationship Id="rId4" Type="http://schemas.openxmlformats.org/officeDocument/2006/relationships/hyperlink" Target="https://pixabay.com/users/stux-12364/"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freepik.com/photos/crying-woma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Graphical user interface&#10;&#10;Description automatically generated">
            <a:extLst>
              <a:ext uri="{FF2B5EF4-FFF2-40B4-BE49-F238E27FC236}">
                <a16:creationId xmlns:a16="http://schemas.microsoft.com/office/drawing/2014/main" id="{4AA4992E-CCF3-4DC1-A422-5B8FACFEE2A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9617" b="10226"/>
          <a:stretch/>
        </p:blipFill>
        <p:spPr>
          <a:xfrm>
            <a:off x="-16670" y="-30050"/>
            <a:ext cx="12208669" cy="6888050"/>
          </a:xfrm>
          <a:prstGeom prst="rect">
            <a:avLst/>
          </a:prstGeom>
        </p:spPr>
      </p:pic>
      <p:sp>
        <p:nvSpPr>
          <p:cNvPr id="8" name="Rectangle 7">
            <a:extLst>
              <a:ext uri="{FF2B5EF4-FFF2-40B4-BE49-F238E27FC236}">
                <a16:creationId xmlns:a16="http://schemas.microsoft.com/office/drawing/2014/main" id="{9D76AEAC-6713-46E8-8478-96065161B1ED}"/>
              </a:ext>
            </a:extLst>
          </p:cNvPr>
          <p:cNvSpPr/>
          <p:nvPr/>
        </p:nvSpPr>
        <p:spPr>
          <a:xfrm>
            <a:off x="-44449" y="-68149"/>
            <a:ext cx="12236449" cy="7021399"/>
          </a:xfrm>
          <a:prstGeom prst="rect">
            <a:avLst/>
          </a:prstGeom>
          <a:solidFill>
            <a:schemeClr val="tx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16669" y="2024926"/>
            <a:ext cx="12192000" cy="1208314"/>
          </a:xfrm>
          <a:ln w="19050">
            <a:noFill/>
          </a:ln>
        </p:spPr>
        <p:txBody>
          <a:bodyPr>
            <a:noAutofit/>
          </a:bodyPr>
          <a:lstStyle/>
          <a:p>
            <a:r>
              <a:rPr lang="en-CA" sz="8000" dirty="0">
                <a:ln w="19050">
                  <a:solidFill>
                    <a:schemeClr val="bg1"/>
                  </a:solidFill>
                </a:ln>
                <a:solidFill>
                  <a:schemeClr val="bg1"/>
                </a:solidFill>
              </a:rPr>
              <a:t>SOCIAL MEDIA &amp; DISINFORMATION</a:t>
            </a:r>
          </a:p>
        </p:txBody>
      </p:sp>
      <p:sp>
        <p:nvSpPr>
          <p:cNvPr id="4" name="Title 1">
            <a:extLst>
              <a:ext uri="{FF2B5EF4-FFF2-40B4-BE49-F238E27FC236}">
                <a16:creationId xmlns:a16="http://schemas.microsoft.com/office/drawing/2014/main" id="{3BD9AF57-62C3-4110-BD75-B5F6A1A06C42}"/>
              </a:ext>
            </a:extLst>
          </p:cNvPr>
          <p:cNvSpPr txBox="1">
            <a:spLocks/>
          </p:cNvSpPr>
          <p:nvPr/>
        </p:nvSpPr>
        <p:spPr>
          <a:xfrm>
            <a:off x="4083843" y="4305300"/>
            <a:ext cx="3990975" cy="189986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Alégre Sans" panose="02060606060101040101" pitchFamily="18" charset="0"/>
                <a:ea typeface="+mj-ea"/>
                <a:cs typeface="+mj-cs"/>
              </a:defRPr>
            </a:lvl1pPr>
          </a:lstStyle>
          <a:p>
            <a:r>
              <a:rPr lang="en-CA" dirty="0">
                <a:ln w="12700">
                  <a:noFill/>
                </a:ln>
                <a:solidFill>
                  <a:schemeClr val="bg1"/>
                </a:solidFill>
              </a:rPr>
              <a:t>GNED 500 </a:t>
            </a:r>
          </a:p>
          <a:p>
            <a:r>
              <a:rPr lang="en-CA" dirty="0">
                <a:ln w="12700">
                  <a:noFill/>
                </a:ln>
                <a:solidFill>
                  <a:schemeClr val="bg1"/>
                </a:solidFill>
              </a:rPr>
              <a:t>WEEK 9</a:t>
            </a:r>
          </a:p>
        </p:txBody>
      </p:sp>
      <p:sp>
        <p:nvSpPr>
          <p:cNvPr id="13" name="TextBox 12">
            <a:hlinkClick r:id="rId4"/>
            <a:extLst>
              <a:ext uri="{FF2B5EF4-FFF2-40B4-BE49-F238E27FC236}">
                <a16:creationId xmlns:a16="http://schemas.microsoft.com/office/drawing/2014/main" id="{A3A2B6C8-F132-4704-BB24-BF1A800B9BF9}"/>
              </a:ext>
            </a:extLst>
          </p:cNvPr>
          <p:cNvSpPr txBox="1"/>
          <p:nvPr/>
        </p:nvSpPr>
        <p:spPr>
          <a:xfrm>
            <a:off x="3050516" y="6391191"/>
            <a:ext cx="6115050" cy="369332"/>
          </a:xfrm>
          <a:prstGeom prst="rect">
            <a:avLst/>
          </a:prstGeom>
          <a:noFill/>
        </p:spPr>
        <p:txBody>
          <a:bodyPr wrap="square">
            <a:spAutoFit/>
          </a:bodyPr>
          <a:lstStyle/>
          <a:p>
            <a:pPr algn="ctr"/>
            <a:r>
              <a:rPr lang="en-CA" b="1" dirty="0">
                <a:solidFill>
                  <a:schemeClr val="bg1"/>
                </a:solidFill>
              </a:rPr>
              <a:t>Image by Gerd Altmann from Pixabay</a:t>
            </a:r>
          </a:p>
        </p:txBody>
      </p:sp>
    </p:spTree>
    <p:extLst>
      <p:ext uri="{BB962C8B-B14F-4D97-AF65-F5344CB8AC3E}">
        <p14:creationId xmlns:p14="http://schemas.microsoft.com/office/powerpoint/2010/main" val="2178192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239996"/>
            <a:ext cx="11820525" cy="1325563"/>
          </a:xfrm>
        </p:spPr>
        <p:txBody>
          <a:bodyPr>
            <a:normAutofit/>
          </a:bodyPr>
          <a:lstStyle/>
          <a:p>
            <a:r>
              <a:rPr lang="en-US" dirty="0"/>
              <a:t>DISINFORMATION</a:t>
            </a:r>
            <a:endParaRPr lang="en-CA" dirty="0"/>
          </a:p>
        </p:txBody>
      </p:sp>
      <p:sp>
        <p:nvSpPr>
          <p:cNvPr id="3" name="Content Placeholder 2"/>
          <p:cNvSpPr>
            <a:spLocks noGrp="1"/>
          </p:cNvSpPr>
          <p:nvPr>
            <p:ph idx="1"/>
          </p:nvPr>
        </p:nvSpPr>
        <p:spPr>
          <a:xfrm>
            <a:off x="371475" y="1565559"/>
            <a:ext cx="5713413" cy="4792379"/>
          </a:xfrm>
        </p:spPr>
        <p:txBody>
          <a:bodyPr>
            <a:noAutofit/>
          </a:bodyPr>
          <a:lstStyle/>
          <a:p>
            <a:pPr marL="171450" indent="-171450">
              <a:buFont typeface="Arial" panose="020B0604020202020204" pitchFamily="34" charset="0"/>
              <a:buChar char="•"/>
            </a:pPr>
            <a:r>
              <a:rPr lang="en-US" sz="2400" dirty="0"/>
              <a:t>Examples of  fake news and </a:t>
            </a:r>
            <a:br>
              <a:rPr lang="en-US" sz="2400" dirty="0"/>
            </a:br>
            <a:r>
              <a:rPr lang="en-US" sz="2400" dirty="0"/>
              <a:t>disinformation aimed  can be </a:t>
            </a:r>
            <a:br>
              <a:rPr lang="en-US" sz="2400" dirty="0"/>
            </a:br>
            <a:r>
              <a:rPr lang="en-US" sz="2400" dirty="0"/>
              <a:t>aimed at people with</a:t>
            </a:r>
            <a:br>
              <a:rPr lang="en-US" sz="2400" dirty="0"/>
            </a:br>
            <a:r>
              <a:rPr lang="en-US" sz="2400" dirty="0"/>
              <a:t>“ right-wing” beliefs and values. </a:t>
            </a:r>
          </a:p>
          <a:p>
            <a:pPr marL="171450" indent="-171450">
              <a:buFont typeface="Arial" panose="020B0604020202020204" pitchFamily="34" charset="0"/>
              <a:buChar char="•"/>
            </a:pPr>
            <a:r>
              <a:rPr lang="en-US" sz="2400" dirty="0"/>
              <a:t>Those same people can spread that disinformation to other people who </a:t>
            </a:r>
            <a:br>
              <a:rPr lang="en-US" sz="2400" dirty="0"/>
            </a:br>
            <a:r>
              <a:rPr lang="en-US" sz="2400" dirty="0"/>
              <a:t>think the same way. </a:t>
            </a:r>
          </a:p>
          <a:p>
            <a:pPr marL="171450" indent="-171450">
              <a:buFont typeface="Arial" panose="020B0604020202020204" pitchFamily="34" charset="0"/>
              <a:buChar char="•"/>
            </a:pPr>
            <a:r>
              <a:rPr lang="en-US" sz="2400" dirty="0"/>
              <a:t>They are hearing what they want to</a:t>
            </a:r>
            <a:br>
              <a:rPr lang="en-US" sz="2400" dirty="0"/>
            </a:br>
            <a:r>
              <a:rPr lang="en-US" sz="2400" dirty="0"/>
              <a:t>hear and ignoring the facts.</a:t>
            </a:r>
          </a:p>
          <a:p>
            <a:pPr marL="171450" indent="-171450"/>
            <a:r>
              <a:rPr lang="en-US" sz="2400" dirty="0"/>
              <a:t> It is important to note that people with any ideology are prone to believe what confirms their own views. (Echo Chamber)</a:t>
            </a:r>
            <a:endParaRPr lang="en-CA" sz="2400" dirty="0"/>
          </a:p>
        </p:txBody>
      </p:sp>
      <p:grpSp>
        <p:nvGrpSpPr>
          <p:cNvPr id="5" name="Group 4">
            <a:extLst>
              <a:ext uri="{FF2B5EF4-FFF2-40B4-BE49-F238E27FC236}">
                <a16:creationId xmlns:a16="http://schemas.microsoft.com/office/drawing/2014/main" id="{36DCB301-C6C6-4A8D-9EFC-CC09A995752F}"/>
              </a:ext>
            </a:extLst>
          </p:cNvPr>
          <p:cNvGrpSpPr/>
          <p:nvPr/>
        </p:nvGrpSpPr>
        <p:grpSpPr>
          <a:xfrm>
            <a:off x="6497635" y="-38100"/>
            <a:ext cx="5713414" cy="6896100"/>
            <a:chOff x="6478585" y="0"/>
            <a:chExt cx="5713414" cy="6858000"/>
          </a:xfrm>
        </p:grpSpPr>
        <p:pic>
          <p:nvPicPr>
            <p:cNvPr id="10242" name="Picture 2" descr="Vertical shot of a male sitting on a chair reading a burning newspaper concept- fake news Free Photo">
              <a:extLst>
                <a:ext uri="{FF2B5EF4-FFF2-40B4-BE49-F238E27FC236}">
                  <a16:creationId xmlns:a16="http://schemas.microsoft.com/office/drawing/2014/main" id="{B576E1F9-7879-4721-AEFD-5D7322F50E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257" t="25453" r="17563" b="17562"/>
            <a:stretch/>
          </p:blipFill>
          <p:spPr bwMode="auto">
            <a:xfrm>
              <a:off x="6478586" y="0"/>
              <a:ext cx="5713413"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4C1EEA3-63DB-445A-97B8-BFD019DAEB03}"/>
                </a:ext>
              </a:extLst>
            </p:cNvPr>
            <p:cNvSpPr txBox="1"/>
            <p:nvPr/>
          </p:nvSpPr>
          <p:spPr>
            <a:xfrm>
              <a:off x="6478585" y="6320109"/>
              <a:ext cx="5702304" cy="369332"/>
            </a:xfrm>
            <a:prstGeom prst="rect">
              <a:avLst/>
            </a:prstGeom>
            <a:noFill/>
          </p:spPr>
          <p:txBody>
            <a:bodyPr wrap="square">
              <a:spAutoFit/>
            </a:bodyPr>
            <a:lstStyle/>
            <a:p>
              <a:pPr algn="ctr"/>
              <a:r>
                <a:rPr lang="en-US" b="1" dirty="0">
                  <a:solidFill>
                    <a:schemeClr val="bg1"/>
                  </a:solidFill>
                </a:rPr>
                <a:t>Photo by </a:t>
              </a:r>
              <a:r>
                <a:rPr lang="en-US" b="1" dirty="0" err="1">
                  <a:solidFill>
                    <a:schemeClr val="bg1"/>
                  </a:solidFill>
                </a:rPr>
                <a:t>wirestock</a:t>
              </a:r>
              <a:r>
                <a:rPr lang="en-US" b="1" dirty="0">
                  <a:solidFill>
                    <a:schemeClr val="bg1"/>
                  </a:solidFill>
                </a:rPr>
                <a:t> - freepik.com</a:t>
              </a:r>
              <a:endParaRPr lang="en-CA" b="1" dirty="0">
                <a:solidFill>
                  <a:schemeClr val="bg1"/>
                </a:solidFill>
              </a:endParaRPr>
            </a:p>
          </p:txBody>
        </p:sp>
      </p:grpSp>
    </p:spTree>
    <p:extLst>
      <p:ext uri="{BB962C8B-B14F-4D97-AF65-F5344CB8AC3E}">
        <p14:creationId xmlns:p14="http://schemas.microsoft.com/office/powerpoint/2010/main" val="1598386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91915" y="239996"/>
            <a:ext cx="5523897" cy="1325563"/>
          </a:xfrm>
        </p:spPr>
        <p:txBody>
          <a:bodyPr>
            <a:normAutofit/>
          </a:bodyPr>
          <a:lstStyle/>
          <a:p>
            <a:r>
              <a:rPr lang="en-CA" dirty="0"/>
              <a:t>CASE STUDY</a:t>
            </a:r>
          </a:p>
        </p:txBody>
      </p:sp>
      <p:sp>
        <p:nvSpPr>
          <p:cNvPr id="3" name="Content Placeholder 2"/>
          <p:cNvSpPr>
            <a:spLocks noGrp="1"/>
          </p:cNvSpPr>
          <p:nvPr>
            <p:ph idx="1"/>
          </p:nvPr>
        </p:nvSpPr>
        <p:spPr>
          <a:xfrm>
            <a:off x="6296627" y="1571889"/>
            <a:ext cx="5523897" cy="4919377"/>
          </a:xfrm>
        </p:spPr>
        <p:txBody>
          <a:bodyPr>
            <a:normAutofit/>
          </a:bodyPr>
          <a:lstStyle/>
          <a:p>
            <a:r>
              <a:rPr lang="en-US" sz="2400" dirty="0">
                <a:solidFill>
                  <a:srgbClr val="000000"/>
                </a:solidFill>
                <a:latin typeface="Calibri" panose="020F0502020204030204" pitchFamily="34" charset="0"/>
              </a:rPr>
              <a:t>Do you think the </a:t>
            </a:r>
            <a:r>
              <a:rPr lang="en-US" sz="2400" b="1" dirty="0">
                <a:solidFill>
                  <a:srgbClr val="FF0000"/>
                </a:solidFill>
                <a:latin typeface="Calibri" panose="020F0502020204030204" pitchFamily="34" charset="0"/>
              </a:rPr>
              <a:t>Brexit</a:t>
            </a:r>
            <a:r>
              <a:rPr lang="en-US" sz="2400" dirty="0">
                <a:solidFill>
                  <a:srgbClr val="000000"/>
                </a:solidFill>
                <a:latin typeface="Calibri" panose="020F0502020204030204" pitchFamily="34" charset="0"/>
              </a:rPr>
              <a:t> result could have gone differently if British citizens knew that much of the information they were reading about it on social media was designed to manipulate them to vote “yes”?</a:t>
            </a:r>
          </a:p>
        </p:txBody>
      </p:sp>
      <p:grpSp>
        <p:nvGrpSpPr>
          <p:cNvPr id="7" name="Group 6">
            <a:extLst>
              <a:ext uri="{FF2B5EF4-FFF2-40B4-BE49-F238E27FC236}">
                <a16:creationId xmlns:a16="http://schemas.microsoft.com/office/drawing/2014/main" id="{CC676C26-6BA2-43AA-89A3-F8D7D7574624}"/>
              </a:ext>
            </a:extLst>
          </p:cNvPr>
          <p:cNvGrpSpPr/>
          <p:nvPr/>
        </p:nvGrpSpPr>
        <p:grpSpPr>
          <a:xfrm>
            <a:off x="0" y="0"/>
            <a:ext cx="6096001" cy="6858000"/>
            <a:chOff x="0" y="0"/>
            <a:chExt cx="6096001" cy="6858000"/>
          </a:xfrm>
        </p:grpSpPr>
        <p:pic>
          <p:nvPicPr>
            <p:cNvPr id="7170" name="Picture 2" descr="Brexit text with united kingdom and eu flag Free Vector">
              <a:extLst>
                <a:ext uri="{FF2B5EF4-FFF2-40B4-BE49-F238E27FC236}">
                  <a16:creationId xmlns:a16="http://schemas.microsoft.com/office/drawing/2014/main" id="{F28EEB87-A6F2-4C4F-80DC-107BC65C0C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277" r="5834"/>
            <a:stretch/>
          </p:blipFill>
          <p:spPr bwMode="auto">
            <a:xfrm>
              <a:off x="1" y="0"/>
              <a:ext cx="6096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hlinkClick r:id="rId4"/>
              <a:extLst>
                <a:ext uri="{FF2B5EF4-FFF2-40B4-BE49-F238E27FC236}">
                  <a16:creationId xmlns:a16="http://schemas.microsoft.com/office/drawing/2014/main" id="{A2A9E70A-3C7E-4CD9-9425-DAAD65FE77FF}"/>
                </a:ext>
              </a:extLst>
            </p:cNvPr>
            <p:cNvSpPr txBox="1"/>
            <p:nvPr/>
          </p:nvSpPr>
          <p:spPr>
            <a:xfrm>
              <a:off x="0" y="6306600"/>
              <a:ext cx="6096000" cy="369332"/>
            </a:xfrm>
            <a:prstGeom prst="rect">
              <a:avLst/>
            </a:prstGeom>
            <a:noFill/>
          </p:spPr>
          <p:txBody>
            <a:bodyPr wrap="square">
              <a:spAutoFit/>
            </a:bodyPr>
            <a:lstStyle/>
            <a:p>
              <a:pPr algn="ctr"/>
              <a:r>
                <a:rPr lang="en-CA" b="1" dirty="0">
                  <a:solidFill>
                    <a:srgbClr val="002060"/>
                  </a:solidFill>
                </a:rPr>
                <a:t>Image by </a:t>
              </a:r>
              <a:r>
                <a:rPr lang="en-CA" b="1" dirty="0" err="1">
                  <a:solidFill>
                    <a:srgbClr val="002060"/>
                  </a:solidFill>
                </a:rPr>
                <a:t>starline</a:t>
              </a:r>
              <a:r>
                <a:rPr lang="en-CA" b="1" dirty="0">
                  <a:solidFill>
                    <a:srgbClr val="002060"/>
                  </a:solidFill>
                </a:rPr>
                <a:t> - freepik.com</a:t>
              </a:r>
            </a:p>
          </p:txBody>
        </p:sp>
      </p:grpSp>
    </p:spTree>
    <p:extLst>
      <p:ext uri="{BB962C8B-B14F-4D97-AF65-F5344CB8AC3E}">
        <p14:creationId xmlns:p14="http://schemas.microsoft.com/office/powerpoint/2010/main" val="1864066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6187" y="239996"/>
            <a:ext cx="11439626" cy="1325563"/>
          </a:xfrm>
        </p:spPr>
        <p:txBody>
          <a:bodyPr>
            <a:normAutofit/>
          </a:bodyPr>
          <a:lstStyle/>
          <a:p>
            <a:r>
              <a:rPr lang="en-CA" dirty="0"/>
              <a:t>CASE STUDY</a:t>
            </a:r>
          </a:p>
        </p:txBody>
      </p:sp>
      <p:sp>
        <p:nvSpPr>
          <p:cNvPr id="11" name="Content Placeholder 2">
            <a:extLst>
              <a:ext uri="{FF2B5EF4-FFF2-40B4-BE49-F238E27FC236}">
                <a16:creationId xmlns:a16="http://schemas.microsoft.com/office/drawing/2014/main" id="{1C45B9BF-0017-4735-9EF3-3AA00D533570}"/>
              </a:ext>
            </a:extLst>
          </p:cNvPr>
          <p:cNvSpPr>
            <a:spLocks noGrp="1"/>
          </p:cNvSpPr>
          <p:nvPr>
            <p:ph idx="1"/>
          </p:nvPr>
        </p:nvSpPr>
        <p:spPr>
          <a:xfrm>
            <a:off x="371474" y="1557338"/>
            <a:ext cx="5359451" cy="5292725"/>
          </a:xfrm>
        </p:spPr>
        <p:txBody>
          <a:bodyPr>
            <a:noAutofit/>
          </a:bodyPr>
          <a:lstStyle/>
          <a:p>
            <a:r>
              <a:rPr lang="en-US" sz="1800" dirty="0">
                <a:solidFill>
                  <a:srgbClr val="000000"/>
                </a:solidFill>
              </a:rPr>
              <a:t>How could fake news on Facebook influence people to vote in favour of leaving the European Union (EU)? Here are some examples of how :</a:t>
            </a:r>
          </a:p>
          <a:p>
            <a:r>
              <a:rPr lang="en-US" sz="1800" dirty="0">
                <a:solidFill>
                  <a:srgbClr val="000000"/>
                </a:solidFill>
              </a:rPr>
              <a:t>If you are nationalistic fake news about the threat that immigration poses to England’s security could sway you to vote in favour of leaving the EU and closing England’s borders.</a:t>
            </a:r>
          </a:p>
          <a:p>
            <a:r>
              <a:rPr lang="en-US" sz="1800" dirty="0">
                <a:solidFill>
                  <a:srgbClr val="000000"/>
                </a:solidFill>
              </a:rPr>
              <a:t>If you already believe that England’s traditions and identity are threatened by immigration, then fake news could confirm this—again, you’d vote to leave.</a:t>
            </a:r>
          </a:p>
          <a:p>
            <a:r>
              <a:rPr lang="en-US" sz="1800" dirty="0">
                <a:solidFill>
                  <a:srgbClr val="000000"/>
                </a:solidFill>
              </a:rPr>
              <a:t>If you were recently unemployed and you were angry about it, then fake news stories could lay the blame on the EU for your job loss—yet again, another vote for Brexit!</a:t>
            </a:r>
          </a:p>
          <a:p>
            <a:r>
              <a:rPr lang="en-US" sz="1800" dirty="0">
                <a:solidFill>
                  <a:srgbClr val="000000"/>
                </a:solidFill>
              </a:rPr>
              <a:t>A study by King’s College London’s Policy Institute compared what British people believe about immigration with the actual facts about immigration in their country.</a:t>
            </a:r>
          </a:p>
          <a:p>
            <a:pPr marL="0" indent="0">
              <a:buNone/>
            </a:pPr>
            <a:endParaRPr lang="en-US" sz="1800" b="1" i="1" dirty="0">
              <a:solidFill>
                <a:srgbClr val="FF0000"/>
              </a:solidFill>
            </a:endParaRPr>
          </a:p>
        </p:txBody>
      </p:sp>
      <p:grpSp>
        <p:nvGrpSpPr>
          <p:cNvPr id="4" name="Group 3">
            <a:extLst>
              <a:ext uri="{FF2B5EF4-FFF2-40B4-BE49-F238E27FC236}">
                <a16:creationId xmlns:a16="http://schemas.microsoft.com/office/drawing/2014/main" id="{B1D4275A-B9E6-408A-A461-EBCA8B73815B}"/>
              </a:ext>
            </a:extLst>
          </p:cNvPr>
          <p:cNvGrpSpPr/>
          <p:nvPr/>
        </p:nvGrpSpPr>
        <p:grpSpPr>
          <a:xfrm>
            <a:off x="5999164" y="0"/>
            <a:ext cx="6270622" cy="6883401"/>
            <a:chOff x="5999164" y="0"/>
            <a:chExt cx="6270622" cy="6883401"/>
          </a:xfrm>
        </p:grpSpPr>
        <p:pic>
          <p:nvPicPr>
            <p:cNvPr id="5122" name="Picture 2" descr="Realistic fake news banner for tv Free Vector">
              <a:extLst>
                <a:ext uri="{FF2B5EF4-FFF2-40B4-BE49-F238E27FC236}">
                  <a16:creationId xmlns:a16="http://schemas.microsoft.com/office/drawing/2014/main" id="{7A7B14CF-1FFE-43C9-9859-6638FAB58EB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686" t="243" r="21949" b="-243"/>
            <a:stretch/>
          </p:blipFill>
          <p:spPr bwMode="auto">
            <a:xfrm>
              <a:off x="6096000" y="0"/>
              <a:ext cx="6173786" cy="688340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hlinkClick r:id="rId4"/>
              <a:extLst>
                <a:ext uri="{FF2B5EF4-FFF2-40B4-BE49-F238E27FC236}">
                  <a16:creationId xmlns:a16="http://schemas.microsoft.com/office/drawing/2014/main" id="{C8BA29BC-C656-4B2A-A87D-9BB6BAD9B499}"/>
                </a:ext>
              </a:extLst>
            </p:cNvPr>
            <p:cNvSpPr txBox="1"/>
            <p:nvPr/>
          </p:nvSpPr>
          <p:spPr>
            <a:xfrm>
              <a:off x="5999164" y="6279450"/>
              <a:ext cx="6181724" cy="338554"/>
            </a:xfrm>
            <a:prstGeom prst="rect">
              <a:avLst/>
            </a:prstGeom>
            <a:noFill/>
          </p:spPr>
          <p:txBody>
            <a:bodyPr wrap="square">
              <a:spAutoFit/>
            </a:bodyPr>
            <a:lstStyle/>
            <a:p>
              <a:pPr algn="ctr"/>
              <a:r>
                <a:rPr lang="en-CA" sz="1600" b="1" dirty="0">
                  <a:solidFill>
                    <a:schemeClr val="bg1"/>
                  </a:solidFill>
                </a:rPr>
                <a:t>Image by freepik.com</a:t>
              </a:r>
            </a:p>
          </p:txBody>
        </p:sp>
      </p:grpSp>
    </p:spTree>
    <p:extLst>
      <p:ext uri="{BB962C8B-B14F-4D97-AF65-F5344CB8AC3E}">
        <p14:creationId xmlns:p14="http://schemas.microsoft.com/office/powerpoint/2010/main" val="3136704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4841" y="239996"/>
            <a:ext cx="5360971" cy="1325563"/>
          </a:xfrm>
        </p:spPr>
        <p:txBody>
          <a:bodyPr>
            <a:normAutofit/>
          </a:bodyPr>
          <a:lstStyle/>
          <a:p>
            <a:r>
              <a:rPr lang="en-CA" dirty="0"/>
              <a:t>CASE STUDY</a:t>
            </a:r>
          </a:p>
        </p:txBody>
      </p:sp>
      <p:sp>
        <p:nvSpPr>
          <p:cNvPr id="8" name="TextBox 7">
            <a:extLst>
              <a:ext uri="{FF2B5EF4-FFF2-40B4-BE49-F238E27FC236}">
                <a16:creationId xmlns:a16="http://schemas.microsoft.com/office/drawing/2014/main" id="{2886735F-E02C-4080-85C9-AC5669773427}"/>
              </a:ext>
            </a:extLst>
          </p:cNvPr>
          <p:cNvSpPr txBox="1"/>
          <p:nvPr/>
        </p:nvSpPr>
        <p:spPr>
          <a:xfrm>
            <a:off x="6132120" y="6436391"/>
            <a:ext cx="6169306" cy="369332"/>
          </a:xfrm>
          <a:prstGeom prst="rect">
            <a:avLst/>
          </a:prstGeom>
          <a:noFill/>
        </p:spPr>
        <p:txBody>
          <a:bodyPr wrap="square">
            <a:spAutoFit/>
          </a:bodyPr>
          <a:lstStyle/>
          <a:p>
            <a:r>
              <a:rPr lang="en-US" b="0" i="0" dirty="0">
                <a:solidFill>
                  <a:srgbClr val="232323"/>
                </a:solidFill>
                <a:effectLst/>
                <a:latin typeface="Calibri" panose="020F0502020204030204" pitchFamily="34" charset="0"/>
              </a:rPr>
              <a:t>Data collected by the Migration Advisory Committee (MAC), </a:t>
            </a:r>
            <a:endParaRPr lang="en-US" dirty="0"/>
          </a:p>
        </p:txBody>
      </p:sp>
      <p:sp>
        <p:nvSpPr>
          <p:cNvPr id="11" name="Content Placeholder 2">
            <a:extLst>
              <a:ext uri="{FF2B5EF4-FFF2-40B4-BE49-F238E27FC236}">
                <a16:creationId xmlns:a16="http://schemas.microsoft.com/office/drawing/2014/main" id="{1C45B9BF-0017-4735-9EF3-3AA00D533570}"/>
              </a:ext>
            </a:extLst>
          </p:cNvPr>
          <p:cNvSpPr>
            <a:spLocks noGrp="1"/>
          </p:cNvSpPr>
          <p:nvPr>
            <p:ph idx="1"/>
          </p:nvPr>
        </p:nvSpPr>
        <p:spPr>
          <a:xfrm>
            <a:off x="6208321" y="1557338"/>
            <a:ext cx="5678978" cy="5292725"/>
          </a:xfrm>
        </p:spPr>
        <p:txBody>
          <a:bodyPr>
            <a:noAutofit/>
          </a:bodyPr>
          <a:lstStyle/>
          <a:p>
            <a:r>
              <a:rPr lang="en-US" sz="1800" dirty="0">
                <a:solidFill>
                  <a:srgbClr val="000000"/>
                </a:solidFill>
              </a:rPr>
              <a:t>Facebook was a huge influence on voters. </a:t>
            </a:r>
          </a:p>
          <a:p>
            <a:r>
              <a:rPr lang="en-US" sz="1800" dirty="0">
                <a:solidFill>
                  <a:srgbClr val="000000"/>
                </a:solidFill>
              </a:rPr>
              <a:t>Voters read anti-EU disinformation, purchased by right-wing interest groups. </a:t>
            </a:r>
          </a:p>
          <a:p>
            <a:r>
              <a:rPr lang="en-US" sz="1800" dirty="0">
                <a:solidFill>
                  <a:srgbClr val="000000"/>
                </a:solidFill>
              </a:rPr>
              <a:t>Interest groups, posted lies and inaccuracies about the EU, and it was impossible to trace the source </a:t>
            </a:r>
          </a:p>
          <a:p>
            <a:pPr marL="404813" lvl="1" indent="-231775"/>
            <a:r>
              <a:rPr lang="en-US" sz="1800" b="0" i="0" dirty="0">
                <a:solidFill>
                  <a:srgbClr val="232323"/>
                </a:solidFill>
                <a:effectLst/>
              </a:rPr>
              <a:t>EEA migrants as a whole paid £4.7bn more in taxes than they received in welfare payments and public services however over 2200 people believed they received the same or paid less in taxes</a:t>
            </a:r>
            <a:endParaRPr lang="en-US" sz="1800" dirty="0">
              <a:solidFill>
                <a:srgbClr val="232323"/>
              </a:solidFill>
            </a:endParaRPr>
          </a:p>
          <a:p>
            <a:pPr marL="404813" lvl="1" indent="-231775"/>
            <a:r>
              <a:rPr lang="en-US" sz="1800" b="0" i="0" dirty="0">
                <a:solidFill>
                  <a:srgbClr val="232323"/>
                </a:solidFill>
                <a:effectLst/>
                <a:latin typeface="Calibri" panose="020F0502020204030204" pitchFamily="34" charset="0"/>
              </a:rPr>
              <a:t>56% polled &amp; 75% of Leave supporters – think European immigration has increased crime levels, but the MAC found no evidence of any link.</a:t>
            </a:r>
          </a:p>
          <a:p>
            <a:pPr marL="404813" lvl="1" indent="-231775"/>
            <a:r>
              <a:rPr lang="en-US" sz="1800" dirty="0">
                <a:solidFill>
                  <a:srgbClr val="232323"/>
                </a:solidFill>
                <a:latin typeface="Calibri" panose="020F0502020204030204" pitchFamily="34" charset="0"/>
              </a:rPr>
              <a:t>39% </a:t>
            </a:r>
            <a:r>
              <a:rPr lang="en-US" sz="1800" b="0" i="0" dirty="0">
                <a:solidFill>
                  <a:srgbClr val="232323"/>
                </a:solidFill>
                <a:effectLst/>
                <a:latin typeface="Calibri" panose="020F0502020204030204" pitchFamily="34" charset="0"/>
              </a:rPr>
              <a:t>of the public and 53% of Leave voters think European immigration has led to a decline in healthcare services, even though MAC evidence showed as well that this was false.</a:t>
            </a:r>
          </a:p>
          <a:p>
            <a:pPr marL="173038" lvl="1" indent="0">
              <a:buNone/>
            </a:pPr>
            <a:r>
              <a:rPr lang="en-US" sz="1800" b="1" i="1" dirty="0">
                <a:solidFill>
                  <a:srgbClr val="FF0000"/>
                </a:solidFill>
                <a:latin typeface="Calibri" panose="020F0502020204030204" pitchFamily="34" charset="0"/>
              </a:rPr>
              <a:t>So  where did people get these wrong ideologies from?</a:t>
            </a:r>
            <a:endParaRPr lang="en-US" sz="1800" b="1" i="1" dirty="0">
              <a:solidFill>
                <a:srgbClr val="FF0000"/>
              </a:solidFill>
            </a:endParaRPr>
          </a:p>
        </p:txBody>
      </p:sp>
      <p:grpSp>
        <p:nvGrpSpPr>
          <p:cNvPr id="4" name="Group 3">
            <a:extLst>
              <a:ext uri="{FF2B5EF4-FFF2-40B4-BE49-F238E27FC236}">
                <a16:creationId xmlns:a16="http://schemas.microsoft.com/office/drawing/2014/main" id="{F663DCB0-72F6-471C-92AA-16E0359DF8B9}"/>
              </a:ext>
            </a:extLst>
          </p:cNvPr>
          <p:cNvGrpSpPr/>
          <p:nvPr/>
        </p:nvGrpSpPr>
        <p:grpSpPr>
          <a:xfrm>
            <a:off x="0" y="-7937"/>
            <a:ext cx="6477696" cy="6858000"/>
            <a:chOff x="-340863" y="-55790"/>
            <a:chExt cx="6477696" cy="6913790"/>
          </a:xfrm>
        </p:grpSpPr>
        <p:pic>
          <p:nvPicPr>
            <p:cNvPr id="8194" name="Picture 2" descr="Brexit britain leave european union quit referendum concept Free Photo">
              <a:extLst>
                <a:ext uri="{FF2B5EF4-FFF2-40B4-BE49-F238E27FC236}">
                  <a16:creationId xmlns:a16="http://schemas.microsoft.com/office/drawing/2014/main" id="{1502E060-CAAC-49D8-8252-FE7A59C3A3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657" t="1288" r="27994" b="3071"/>
            <a:stretch/>
          </p:blipFill>
          <p:spPr bwMode="auto">
            <a:xfrm>
              <a:off x="-336150" y="-55790"/>
              <a:ext cx="6122695" cy="691379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FDE0CEDD-EEF7-49B2-8916-6BF469E9AB19}"/>
                </a:ext>
              </a:extLst>
            </p:cNvPr>
            <p:cNvSpPr/>
            <p:nvPr/>
          </p:nvSpPr>
          <p:spPr>
            <a:xfrm>
              <a:off x="-340863" y="3257550"/>
              <a:ext cx="6477696" cy="3600450"/>
            </a:xfrm>
            <a:prstGeom prst="rect">
              <a:avLst/>
            </a:prstGeom>
            <a:gradFill>
              <a:gsLst>
                <a:gs pos="78000">
                  <a:schemeClr val="bg1"/>
                </a:gs>
                <a:gs pos="17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F0C8C7DB-7113-4578-849F-6DE18FDB4AB6}"/>
                </a:ext>
              </a:extLst>
            </p:cNvPr>
            <p:cNvSpPr txBox="1"/>
            <p:nvPr/>
          </p:nvSpPr>
          <p:spPr>
            <a:xfrm>
              <a:off x="-154777" y="6064006"/>
              <a:ext cx="6105524" cy="369332"/>
            </a:xfrm>
            <a:prstGeom prst="rect">
              <a:avLst/>
            </a:prstGeom>
            <a:noFill/>
          </p:spPr>
          <p:txBody>
            <a:bodyPr wrap="square">
              <a:spAutoFit/>
            </a:bodyPr>
            <a:lstStyle/>
            <a:p>
              <a:pPr algn="ctr"/>
              <a:r>
                <a:rPr lang="en-CA" b="1" dirty="0">
                  <a:solidFill>
                    <a:schemeClr val="tx1">
                      <a:lumMod val="95000"/>
                      <a:lumOff val="5000"/>
                    </a:schemeClr>
                  </a:solidFill>
                  <a:hlinkClick r:id="rId4">
                    <a:extLst>
                      <a:ext uri="{A12FA001-AC4F-418D-AE19-62706E023703}">
                        <ahyp:hlinkClr xmlns:ahyp="http://schemas.microsoft.com/office/drawing/2018/hyperlinkcolor" val="tx"/>
                      </a:ext>
                    </a:extLst>
                  </a:hlinkClick>
                </a:rPr>
                <a:t>Laptop coffee photo </a:t>
              </a:r>
              <a:r>
                <a:rPr lang="en-CA" b="1" dirty="0">
                  <a:solidFill>
                    <a:schemeClr val="tx1">
                      <a:lumMod val="95000"/>
                      <a:lumOff val="5000"/>
                    </a:schemeClr>
                  </a:solidFill>
                </a:rPr>
                <a:t>by </a:t>
              </a:r>
              <a:r>
                <a:rPr lang="en-CA" b="1" dirty="0">
                  <a:solidFill>
                    <a:schemeClr val="tx1">
                      <a:lumMod val="95000"/>
                      <a:lumOff val="5000"/>
                    </a:schemeClr>
                  </a:solidFill>
                  <a:hlinkClick r:id="rId5">
                    <a:extLst>
                      <a:ext uri="{A12FA001-AC4F-418D-AE19-62706E023703}">
                        <ahyp:hlinkClr xmlns:ahyp="http://schemas.microsoft.com/office/drawing/2018/hyperlinkcolor" val="tx"/>
                      </a:ext>
                    </a:extLst>
                  </a:hlinkClick>
                </a:rPr>
                <a:t>rawpixel.com </a:t>
              </a:r>
              <a:r>
                <a:rPr lang="en-CA" b="1" dirty="0">
                  <a:solidFill>
                    <a:schemeClr val="tx1">
                      <a:lumMod val="95000"/>
                      <a:lumOff val="5000"/>
                    </a:schemeClr>
                  </a:solidFill>
                </a:rPr>
                <a:t>- </a:t>
              </a:r>
              <a:r>
                <a:rPr lang="en-CA" b="1" dirty="0">
                  <a:solidFill>
                    <a:schemeClr val="tx1">
                      <a:lumMod val="95000"/>
                      <a:lumOff val="5000"/>
                    </a:schemeClr>
                  </a:solidFill>
                  <a:hlinkClick r:id="rId6">
                    <a:extLst>
                      <a:ext uri="{A12FA001-AC4F-418D-AE19-62706E023703}">
                        <ahyp:hlinkClr xmlns:ahyp="http://schemas.microsoft.com/office/drawing/2018/hyperlinkcolor" val="tx"/>
                      </a:ext>
                    </a:extLst>
                  </a:hlinkClick>
                </a:rPr>
                <a:t>freepik.com</a:t>
              </a:r>
              <a:endParaRPr lang="en-CA" b="1" dirty="0">
                <a:solidFill>
                  <a:schemeClr val="tx1">
                    <a:lumMod val="95000"/>
                    <a:lumOff val="5000"/>
                  </a:schemeClr>
                </a:solidFill>
              </a:endParaRPr>
            </a:p>
          </p:txBody>
        </p:sp>
      </p:grpSp>
    </p:spTree>
    <p:extLst>
      <p:ext uri="{BB962C8B-B14F-4D97-AF65-F5344CB8AC3E}">
        <p14:creationId xmlns:p14="http://schemas.microsoft.com/office/powerpoint/2010/main" val="2908571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descr="Woman in Gray Sweater Holding White Newspaper">
            <a:extLst>
              <a:ext uri="{FF2B5EF4-FFF2-40B4-BE49-F238E27FC236}">
                <a16:creationId xmlns:a16="http://schemas.microsoft.com/office/drawing/2014/main" id="{D346BF4B-E1FD-422C-97D5-E58EC5E5979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22275" b="14185"/>
          <a:stretch/>
        </p:blipFill>
        <p:spPr bwMode="auto">
          <a:xfrm>
            <a:off x="6107112" y="1557338"/>
            <a:ext cx="6084888" cy="530066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376187" y="239996"/>
            <a:ext cx="11439626" cy="1325563"/>
          </a:xfrm>
        </p:spPr>
        <p:txBody>
          <a:bodyPr>
            <a:normAutofit/>
          </a:bodyPr>
          <a:lstStyle/>
          <a:p>
            <a:r>
              <a:rPr lang="en-CA" dirty="0"/>
              <a:t>Disinformation &amp; Democracy</a:t>
            </a:r>
          </a:p>
        </p:txBody>
      </p:sp>
      <p:sp>
        <p:nvSpPr>
          <p:cNvPr id="3" name="Content Placeholder 2"/>
          <p:cNvSpPr>
            <a:spLocks noGrp="1"/>
          </p:cNvSpPr>
          <p:nvPr>
            <p:ph idx="1"/>
          </p:nvPr>
        </p:nvSpPr>
        <p:spPr>
          <a:xfrm>
            <a:off x="376187" y="1579847"/>
            <a:ext cx="4890578" cy="4919377"/>
          </a:xfrm>
        </p:spPr>
        <p:txBody>
          <a:bodyPr>
            <a:normAutofit/>
          </a:bodyPr>
          <a:lstStyle/>
          <a:p>
            <a:r>
              <a:rPr lang="en-US" sz="2400" dirty="0">
                <a:solidFill>
                  <a:srgbClr val="000000"/>
                </a:solidFill>
                <a:latin typeface="Calibri" panose="020F0502020204030204" pitchFamily="34" charset="0"/>
              </a:rPr>
              <a:t>Political groups spread disinformation - false information used to deceive or manipulate people.</a:t>
            </a:r>
          </a:p>
          <a:p>
            <a:r>
              <a:rPr lang="en-US" sz="2400" dirty="0">
                <a:solidFill>
                  <a:srgbClr val="000000"/>
                </a:solidFill>
                <a:latin typeface="Calibri" panose="020F0502020204030204" pitchFamily="34" charset="0"/>
              </a:rPr>
              <a:t>One form of disinformation is fake news - this refers to false stories, usually online, that seem like genuine news and can be used to sway the opinion of the viewer. </a:t>
            </a:r>
          </a:p>
          <a:p>
            <a:r>
              <a:rPr lang="en-US" sz="2400" dirty="0">
                <a:solidFill>
                  <a:srgbClr val="000000"/>
                </a:solidFill>
                <a:latin typeface="Calibri" panose="020F0502020204030204" pitchFamily="34" charset="0"/>
              </a:rPr>
              <a:t>Often times these news stories are used to sway people opinions </a:t>
            </a:r>
          </a:p>
        </p:txBody>
      </p:sp>
      <p:sp>
        <p:nvSpPr>
          <p:cNvPr id="10" name="TextBox 9">
            <a:extLst>
              <a:ext uri="{FF2B5EF4-FFF2-40B4-BE49-F238E27FC236}">
                <a16:creationId xmlns:a16="http://schemas.microsoft.com/office/drawing/2014/main" id="{45C4AB6C-848B-4BEC-A7B4-187E5473B4D2}"/>
              </a:ext>
            </a:extLst>
          </p:cNvPr>
          <p:cNvSpPr txBox="1"/>
          <p:nvPr/>
        </p:nvSpPr>
        <p:spPr>
          <a:xfrm>
            <a:off x="8869062" y="6312372"/>
            <a:ext cx="3604140" cy="369332"/>
          </a:xfrm>
          <a:prstGeom prst="rect">
            <a:avLst/>
          </a:prstGeom>
          <a:noFill/>
        </p:spPr>
        <p:txBody>
          <a:bodyPr wrap="square">
            <a:spAutoFit/>
          </a:bodyPr>
          <a:lstStyle/>
          <a:p>
            <a:r>
              <a:rPr lang="en-US" b="0" i="0" dirty="0">
                <a:solidFill>
                  <a:schemeClr val="bg1"/>
                </a:solidFill>
                <a:effectLst/>
                <a:latin typeface="Calibri" panose="020F0502020204030204" pitchFamily="34" charset="0"/>
              </a:rPr>
              <a:t>Photo by </a:t>
            </a:r>
            <a:r>
              <a:rPr lang="en-US" b="1" i="0" u="none" strike="noStrike" dirty="0" err="1">
                <a:solidFill>
                  <a:schemeClr val="bg1"/>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Dinnow</a:t>
            </a:r>
            <a:r>
              <a:rPr lang="en-US" b="0" i="0" dirty="0">
                <a:solidFill>
                  <a:schemeClr val="bg1"/>
                </a:solidFill>
                <a:effectLst/>
                <a:latin typeface="Calibri" panose="020F0502020204030204" pitchFamily="34" charset="0"/>
              </a:rPr>
              <a:t> from </a:t>
            </a:r>
            <a:r>
              <a:rPr lang="en-US" b="1" i="0" u="none" strike="noStrike" dirty="0" err="1">
                <a:solidFill>
                  <a:schemeClr val="bg1"/>
                </a:solidFill>
                <a:effectLst/>
                <a:latin typeface="Calibri" panose="020F0502020204030204" pitchFamily="34" charset="0"/>
                <a:hlinkClick r:id="rId5">
                  <a:extLst>
                    <a:ext uri="{A12FA001-AC4F-418D-AE19-62706E023703}">
                      <ahyp:hlinkClr xmlns:ahyp="http://schemas.microsoft.com/office/drawing/2018/hyperlinkcolor" val="tx"/>
                    </a:ext>
                  </a:extLst>
                </a:hlinkClick>
              </a:rPr>
              <a:t>Pexels</a:t>
            </a:r>
            <a:endParaRPr lang="en-CA" b="1" dirty="0">
              <a:solidFill>
                <a:schemeClr val="bg1"/>
              </a:solidFill>
            </a:endParaRPr>
          </a:p>
        </p:txBody>
      </p:sp>
    </p:spTree>
    <p:extLst>
      <p:ext uri="{BB962C8B-B14F-4D97-AF65-F5344CB8AC3E}">
        <p14:creationId xmlns:p14="http://schemas.microsoft.com/office/powerpoint/2010/main" val="2973039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descr="Woman in Gray Sweater Holding White Newspaper">
            <a:extLst>
              <a:ext uri="{FF2B5EF4-FFF2-40B4-BE49-F238E27FC236}">
                <a16:creationId xmlns:a16="http://schemas.microsoft.com/office/drawing/2014/main" id="{282F5775-A999-4F6D-8BBC-4DFD0BCDA501}"/>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22275" b="14185"/>
          <a:stretch/>
        </p:blipFill>
        <p:spPr bwMode="auto">
          <a:xfrm>
            <a:off x="6107112" y="1557338"/>
            <a:ext cx="6084888" cy="530066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376187" y="239996"/>
            <a:ext cx="11439626" cy="1325563"/>
          </a:xfrm>
        </p:spPr>
        <p:txBody>
          <a:bodyPr>
            <a:normAutofit/>
          </a:bodyPr>
          <a:lstStyle/>
          <a:p>
            <a:r>
              <a:rPr lang="en-CA" dirty="0"/>
              <a:t>Disinformation &amp; Democracy</a:t>
            </a:r>
          </a:p>
        </p:txBody>
      </p:sp>
      <p:sp>
        <p:nvSpPr>
          <p:cNvPr id="3" name="Content Placeholder 2"/>
          <p:cNvSpPr>
            <a:spLocks noGrp="1"/>
          </p:cNvSpPr>
          <p:nvPr>
            <p:ph idx="1"/>
          </p:nvPr>
        </p:nvSpPr>
        <p:spPr>
          <a:xfrm>
            <a:off x="376186" y="1579847"/>
            <a:ext cx="5719813" cy="4919377"/>
          </a:xfrm>
        </p:spPr>
        <p:txBody>
          <a:bodyPr>
            <a:normAutofit/>
          </a:bodyPr>
          <a:lstStyle/>
          <a:p>
            <a:r>
              <a:rPr lang="en-US" sz="2400" dirty="0">
                <a:solidFill>
                  <a:srgbClr val="000000"/>
                </a:solidFill>
                <a:latin typeface="Calibri" panose="020F0502020204030204" pitchFamily="34" charset="0"/>
              </a:rPr>
              <a:t>The reality that many groups are not represented by their governments, even in Canada. </a:t>
            </a:r>
          </a:p>
          <a:p>
            <a:r>
              <a:rPr lang="en-US" sz="2400" dirty="0">
                <a:solidFill>
                  <a:srgbClr val="000000"/>
                </a:solidFill>
                <a:latin typeface="Calibri" panose="020F0502020204030204" pitchFamily="34" charset="0"/>
              </a:rPr>
              <a:t>Indigenous peoples, poor people, and other groups may not be recognized nor served by their elected governments to the same extent as privileged groups within this country. </a:t>
            </a:r>
          </a:p>
          <a:p>
            <a:r>
              <a:rPr lang="en-US" sz="2400" dirty="0">
                <a:solidFill>
                  <a:srgbClr val="000000"/>
                </a:solidFill>
                <a:latin typeface="Calibri" panose="020F0502020204030204" pitchFamily="34" charset="0"/>
              </a:rPr>
              <a:t>Dominant groups have greater power, even in elected governments. </a:t>
            </a:r>
          </a:p>
          <a:p>
            <a:r>
              <a:rPr lang="en-US" sz="2400" dirty="0">
                <a:solidFill>
                  <a:srgbClr val="000000"/>
                </a:solidFill>
                <a:latin typeface="Calibri" panose="020F0502020204030204" pitchFamily="34" charset="0"/>
              </a:rPr>
              <a:t>Societal cultural issues are often played</a:t>
            </a:r>
            <a:br>
              <a:rPr lang="en-US" sz="2400" dirty="0">
                <a:solidFill>
                  <a:srgbClr val="000000"/>
                </a:solidFill>
                <a:latin typeface="Calibri" panose="020F0502020204030204" pitchFamily="34" charset="0"/>
              </a:rPr>
            </a:br>
            <a:r>
              <a:rPr lang="en-US" sz="2400" dirty="0">
                <a:solidFill>
                  <a:srgbClr val="000000"/>
                </a:solidFill>
                <a:latin typeface="Calibri" panose="020F0502020204030204" pitchFamily="34" charset="0"/>
              </a:rPr>
              <a:t>up in the news to cause polarization and backup ideologies</a:t>
            </a:r>
          </a:p>
        </p:txBody>
      </p:sp>
      <p:sp>
        <p:nvSpPr>
          <p:cNvPr id="6" name="TextBox 5">
            <a:extLst>
              <a:ext uri="{FF2B5EF4-FFF2-40B4-BE49-F238E27FC236}">
                <a16:creationId xmlns:a16="http://schemas.microsoft.com/office/drawing/2014/main" id="{1C9DDEE8-6D31-4E20-B4F4-2260D8B2C911}"/>
              </a:ext>
            </a:extLst>
          </p:cNvPr>
          <p:cNvSpPr txBox="1"/>
          <p:nvPr/>
        </p:nvSpPr>
        <p:spPr>
          <a:xfrm>
            <a:off x="8869062" y="6312372"/>
            <a:ext cx="3604140" cy="369332"/>
          </a:xfrm>
          <a:prstGeom prst="rect">
            <a:avLst/>
          </a:prstGeom>
          <a:noFill/>
        </p:spPr>
        <p:txBody>
          <a:bodyPr wrap="square">
            <a:spAutoFit/>
          </a:bodyPr>
          <a:lstStyle/>
          <a:p>
            <a:r>
              <a:rPr lang="en-US" b="0" i="0" dirty="0">
                <a:solidFill>
                  <a:schemeClr val="bg1"/>
                </a:solidFill>
                <a:effectLst/>
                <a:latin typeface="Calibri" panose="020F0502020204030204" pitchFamily="34" charset="0"/>
              </a:rPr>
              <a:t>Photo by </a:t>
            </a:r>
            <a:r>
              <a:rPr lang="en-US" b="1" i="0" u="none" strike="noStrike" dirty="0" err="1">
                <a:solidFill>
                  <a:schemeClr val="bg1"/>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Dinnow</a:t>
            </a:r>
            <a:r>
              <a:rPr lang="en-US" b="0" i="0" dirty="0">
                <a:solidFill>
                  <a:schemeClr val="bg1"/>
                </a:solidFill>
                <a:effectLst/>
                <a:latin typeface="Calibri" panose="020F0502020204030204" pitchFamily="34" charset="0"/>
              </a:rPr>
              <a:t> from </a:t>
            </a:r>
            <a:r>
              <a:rPr lang="en-US" b="1" i="0" u="none" strike="noStrike" dirty="0" err="1">
                <a:solidFill>
                  <a:schemeClr val="bg1"/>
                </a:solidFill>
                <a:effectLst/>
                <a:latin typeface="Calibri" panose="020F0502020204030204" pitchFamily="34" charset="0"/>
                <a:hlinkClick r:id="rId5">
                  <a:extLst>
                    <a:ext uri="{A12FA001-AC4F-418D-AE19-62706E023703}">
                      <ahyp:hlinkClr xmlns:ahyp="http://schemas.microsoft.com/office/drawing/2018/hyperlinkcolor" val="tx"/>
                    </a:ext>
                  </a:extLst>
                </a:hlinkClick>
              </a:rPr>
              <a:t>Pexels</a:t>
            </a:r>
            <a:endParaRPr lang="en-CA" b="1" dirty="0">
              <a:solidFill>
                <a:schemeClr val="bg1"/>
              </a:solidFill>
            </a:endParaRPr>
          </a:p>
        </p:txBody>
      </p:sp>
    </p:spTree>
    <p:extLst>
      <p:ext uri="{BB962C8B-B14F-4D97-AF65-F5344CB8AC3E}">
        <p14:creationId xmlns:p14="http://schemas.microsoft.com/office/powerpoint/2010/main" val="3930689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44A29F2-D650-47B1-B259-4D00B4A7AA4B}"/>
              </a:ext>
            </a:extLst>
          </p:cNvPr>
          <p:cNvGrpSpPr/>
          <p:nvPr/>
        </p:nvGrpSpPr>
        <p:grpSpPr>
          <a:xfrm>
            <a:off x="-1" y="1"/>
            <a:ext cx="4457702" cy="6858000"/>
            <a:chOff x="-1" y="86108"/>
            <a:chExt cx="4457702" cy="6821487"/>
          </a:xfrm>
        </p:grpSpPr>
        <p:pic>
          <p:nvPicPr>
            <p:cNvPr id="9218" name="Picture 2" descr="Fake news concept Free Photo">
              <a:extLst>
                <a:ext uri="{FF2B5EF4-FFF2-40B4-BE49-F238E27FC236}">
                  <a16:creationId xmlns:a16="http://schemas.microsoft.com/office/drawing/2014/main" id="{BD7107D2-B5AD-4164-B1AC-BEDF6E2689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519" r="26183"/>
            <a:stretch/>
          </p:blipFill>
          <p:spPr bwMode="auto">
            <a:xfrm>
              <a:off x="0" y="86108"/>
              <a:ext cx="4457701" cy="6821487"/>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A63ECE40-B4B1-484E-9401-610876B20A33}"/>
                </a:ext>
              </a:extLst>
            </p:cNvPr>
            <p:cNvSpPr/>
            <p:nvPr/>
          </p:nvSpPr>
          <p:spPr>
            <a:xfrm>
              <a:off x="-1" y="5511799"/>
              <a:ext cx="4457702" cy="1395795"/>
            </a:xfrm>
            <a:prstGeom prst="rect">
              <a:avLst/>
            </a:prstGeom>
            <a:gradFill>
              <a:gsLst>
                <a:gs pos="78000">
                  <a:schemeClr val="bg1"/>
                </a:gs>
                <a:gs pos="17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a:xfrm>
            <a:off x="4781550" y="239996"/>
            <a:ext cx="7258050" cy="1325563"/>
          </a:xfrm>
        </p:spPr>
        <p:txBody>
          <a:bodyPr>
            <a:normAutofit/>
          </a:bodyPr>
          <a:lstStyle/>
          <a:p>
            <a:r>
              <a:rPr lang="en-US" altLang="en-US" dirty="0">
                <a:ea typeface="ＭＳ Ｐゴシック" panose="020B0600070205080204" pitchFamily="34" charset="-128"/>
              </a:rPr>
              <a:t> Fake news — real profit</a:t>
            </a:r>
            <a:endParaRPr lang="en-CA" sz="8000" dirty="0">
              <a:latin typeface="Alégre Sans" panose="02060606060101040101" pitchFamily="18" charset="0"/>
            </a:endParaRPr>
          </a:p>
        </p:txBody>
      </p:sp>
      <p:sp>
        <p:nvSpPr>
          <p:cNvPr id="7" name="TextBox 6">
            <a:extLst>
              <a:ext uri="{FF2B5EF4-FFF2-40B4-BE49-F238E27FC236}">
                <a16:creationId xmlns:a16="http://schemas.microsoft.com/office/drawing/2014/main" id="{D4001D45-11CF-4195-A91F-A1E577C6D7BF}"/>
              </a:ext>
            </a:extLst>
          </p:cNvPr>
          <p:cNvSpPr txBox="1"/>
          <p:nvPr/>
        </p:nvSpPr>
        <p:spPr>
          <a:xfrm>
            <a:off x="8951345" y="6433338"/>
            <a:ext cx="3088255" cy="369332"/>
          </a:xfrm>
          <a:prstGeom prst="rect">
            <a:avLst/>
          </a:prstGeom>
          <a:noFill/>
        </p:spPr>
        <p:txBody>
          <a:bodyPr wrap="square">
            <a:spAutoFit/>
          </a:bodyPr>
          <a:lstStyle/>
          <a:p>
            <a:r>
              <a:rPr lang="en-US" b="0" i="0" dirty="0">
                <a:solidFill>
                  <a:schemeClr val="bg1">
                    <a:lumMod val="95000"/>
                  </a:schemeClr>
                </a:solidFill>
                <a:effectLst/>
                <a:latin typeface="Calibri" panose="020F0502020204030204" pitchFamily="34" charset="0"/>
              </a:rPr>
              <a:t>Photo by </a:t>
            </a:r>
            <a:r>
              <a:rPr lang="en-US" b="1" i="0" u="none" strike="noStrike" dirty="0">
                <a:solidFill>
                  <a:schemeClr val="bg1">
                    <a:lumMod val="95000"/>
                  </a:schemeClr>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SHVETS</a:t>
            </a:r>
            <a:r>
              <a:rPr lang="en-US" b="1" i="0" u="none" strike="noStrike" dirty="0">
                <a:solidFill>
                  <a:srgbClr val="5F5F5F"/>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 </a:t>
            </a:r>
            <a:r>
              <a:rPr lang="en-US" b="1" i="0" u="none" strike="noStrike" dirty="0">
                <a:solidFill>
                  <a:schemeClr val="bg1">
                    <a:lumMod val="95000"/>
                  </a:schemeClr>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production</a:t>
            </a:r>
            <a:endParaRPr lang="en-CA" dirty="0">
              <a:solidFill>
                <a:schemeClr val="bg1">
                  <a:lumMod val="95000"/>
                </a:schemeClr>
              </a:solidFill>
            </a:endParaRPr>
          </a:p>
        </p:txBody>
      </p:sp>
      <p:sp>
        <p:nvSpPr>
          <p:cNvPr id="6" name="Content Placeholder 2">
            <a:extLst>
              <a:ext uri="{FF2B5EF4-FFF2-40B4-BE49-F238E27FC236}">
                <a16:creationId xmlns:a16="http://schemas.microsoft.com/office/drawing/2014/main" id="{5FEFB6D4-6554-4B38-A367-B34109D067BE}"/>
              </a:ext>
            </a:extLst>
          </p:cNvPr>
          <p:cNvSpPr txBox="1">
            <a:spLocks/>
          </p:cNvSpPr>
          <p:nvPr/>
        </p:nvSpPr>
        <p:spPr>
          <a:xfrm>
            <a:off x="5124450" y="1788672"/>
            <a:ext cx="5049033" cy="335368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600" dirty="0"/>
              <a:t>What motivates people to produce fake news and disinformation?</a:t>
            </a:r>
          </a:p>
          <a:p>
            <a:endParaRPr lang="en-US" sz="2600" dirty="0"/>
          </a:p>
          <a:p>
            <a:r>
              <a:rPr lang="en-US" sz="2600" dirty="0"/>
              <a:t>Why would anyone want to do it? </a:t>
            </a:r>
          </a:p>
          <a:p>
            <a:endParaRPr lang="en-US" sz="2600" dirty="0"/>
          </a:p>
          <a:p>
            <a:r>
              <a:rPr lang="en-US" sz="2600" dirty="0"/>
              <a:t>Fake news can be used for both political purposes and profit.</a:t>
            </a:r>
            <a:endParaRPr lang="en-CA" sz="2600" dirty="0"/>
          </a:p>
        </p:txBody>
      </p:sp>
      <p:sp>
        <p:nvSpPr>
          <p:cNvPr id="8" name="TextBox 7">
            <a:extLst>
              <a:ext uri="{FF2B5EF4-FFF2-40B4-BE49-F238E27FC236}">
                <a16:creationId xmlns:a16="http://schemas.microsoft.com/office/drawing/2014/main" id="{D9E9D10D-600B-4AAD-BD80-413A57E73114}"/>
              </a:ext>
            </a:extLst>
          </p:cNvPr>
          <p:cNvSpPr txBox="1"/>
          <p:nvPr/>
        </p:nvSpPr>
        <p:spPr>
          <a:xfrm>
            <a:off x="0" y="6433338"/>
            <a:ext cx="4457701" cy="338554"/>
          </a:xfrm>
          <a:prstGeom prst="rect">
            <a:avLst/>
          </a:prstGeom>
          <a:noFill/>
        </p:spPr>
        <p:txBody>
          <a:bodyPr wrap="square">
            <a:spAutoFit/>
          </a:bodyPr>
          <a:lstStyle/>
          <a:p>
            <a:pPr algn="ctr"/>
            <a:r>
              <a:rPr lang="en-CA" sz="1600" b="1" dirty="0">
                <a:solidFill>
                  <a:schemeClr val="tx1">
                    <a:lumMod val="95000"/>
                    <a:lumOff val="5000"/>
                  </a:schemeClr>
                </a:solidFill>
                <a:hlinkClick r:id="rId5">
                  <a:extLst>
                    <a:ext uri="{A12FA001-AC4F-418D-AE19-62706E023703}">
                      <ahyp:hlinkClr xmlns:ahyp="http://schemas.microsoft.com/office/drawing/2018/hyperlinkcolor" val="tx"/>
                    </a:ext>
                  </a:extLst>
                </a:hlinkClick>
              </a:rPr>
              <a:t>Fake News Photo </a:t>
            </a:r>
            <a:r>
              <a:rPr lang="en-CA" sz="1600" b="1" dirty="0">
                <a:solidFill>
                  <a:schemeClr val="tx1">
                    <a:lumMod val="95000"/>
                    <a:lumOff val="5000"/>
                  </a:schemeClr>
                </a:solidFill>
              </a:rPr>
              <a:t>by </a:t>
            </a:r>
            <a:r>
              <a:rPr lang="en-CA" sz="1600" b="1" dirty="0">
                <a:solidFill>
                  <a:schemeClr val="tx1">
                    <a:lumMod val="95000"/>
                    <a:lumOff val="5000"/>
                  </a:schemeClr>
                </a:solidFill>
                <a:hlinkClick r:id="rId6">
                  <a:extLst>
                    <a:ext uri="{A12FA001-AC4F-418D-AE19-62706E023703}">
                      <ahyp:hlinkClr xmlns:ahyp="http://schemas.microsoft.com/office/drawing/2018/hyperlinkcolor" val="tx"/>
                    </a:ext>
                  </a:extLst>
                </a:hlinkClick>
              </a:rPr>
              <a:t>freepik.com</a:t>
            </a:r>
            <a:endParaRPr lang="en-CA" sz="1600" b="1" dirty="0">
              <a:solidFill>
                <a:schemeClr val="tx1">
                  <a:lumMod val="95000"/>
                  <a:lumOff val="5000"/>
                </a:schemeClr>
              </a:solidFill>
            </a:endParaRPr>
          </a:p>
        </p:txBody>
      </p:sp>
    </p:spTree>
    <p:extLst>
      <p:ext uri="{BB962C8B-B14F-4D97-AF65-F5344CB8AC3E}">
        <p14:creationId xmlns:p14="http://schemas.microsoft.com/office/powerpoint/2010/main" val="3676657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239996"/>
            <a:ext cx="11668125" cy="1325563"/>
          </a:xfrm>
        </p:spPr>
        <p:txBody>
          <a:bodyPr>
            <a:normAutofit/>
          </a:bodyPr>
          <a:lstStyle/>
          <a:p>
            <a:r>
              <a:rPr lang="en-US" altLang="en-US" dirty="0">
                <a:ea typeface="ＭＳ Ｐゴシック" panose="020B0600070205080204" pitchFamily="34" charset="-128"/>
              </a:rPr>
              <a:t> Fake news — OLD STORY: NEW FORMAT</a:t>
            </a:r>
            <a:endParaRPr lang="en-CA" sz="8000" dirty="0">
              <a:latin typeface="Alégre Sans" panose="02060606060101040101" pitchFamily="18" charset="0"/>
            </a:endParaRPr>
          </a:p>
        </p:txBody>
      </p:sp>
      <p:sp>
        <p:nvSpPr>
          <p:cNvPr id="3" name="Content Placeholder 2"/>
          <p:cNvSpPr>
            <a:spLocks noGrp="1"/>
          </p:cNvSpPr>
          <p:nvPr>
            <p:ph idx="1"/>
          </p:nvPr>
        </p:nvSpPr>
        <p:spPr>
          <a:xfrm>
            <a:off x="371475" y="1565558"/>
            <a:ext cx="5724525" cy="5052446"/>
          </a:xfrm>
        </p:spPr>
        <p:txBody>
          <a:bodyPr>
            <a:normAutofit fontScale="92500" lnSpcReduction="10000"/>
          </a:bodyPr>
          <a:lstStyle/>
          <a:p>
            <a:r>
              <a:rPr lang="en-US" sz="2600" dirty="0"/>
              <a:t>Most fake news is created for money.</a:t>
            </a:r>
          </a:p>
          <a:p>
            <a:r>
              <a:rPr lang="en-US" sz="2600" dirty="0"/>
              <a:t>Fake news is also created for political reasons.</a:t>
            </a:r>
          </a:p>
          <a:p>
            <a:r>
              <a:rPr lang="en-US" sz="2600" dirty="0"/>
              <a:t>Sensational stories are easier to “ monetize” on the internet, as they attract more views and, thus, more advertisers.</a:t>
            </a:r>
          </a:p>
          <a:p>
            <a:r>
              <a:rPr lang="en-US" sz="2600" dirty="0"/>
              <a:t>People with ideological biases will embrace and spread fake news if it reinforces their ideological views.</a:t>
            </a:r>
          </a:p>
          <a:p>
            <a:r>
              <a:rPr lang="en-US" sz="2600" dirty="0"/>
              <a:t>Conspiracy theories are easy to create and spread online.</a:t>
            </a:r>
          </a:p>
          <a:p>
            <a:r>
              <a:rPr lang="en-US" sz="2600" dirty="0"/>
              <a:t>People are willing to believe and spread fake news and conspiracies without checking the facts.</a:t>
            </a:r>
            <a:endParaRPr lang="en-CA" sz="2600" dirty="0"/>
          </a:p>
        </p:txBody>
      </p:sp>
      <p:pic>
        <p:nvPicPr>
          <p:cNvPr id="1026" name="Picture 2" descr="Bloggers advertising referrals. young people with gadgets and loudspeakers announcing news, attracting target audience. vector illustration for marketing, promotion, communication Free Vector">
            <a:extLst>
              <a:ext uri="{FF2B5EF4-FFF2-40B4-BE49-F238E27FC236}">
                <a16:creationId xmlns:a16="http://schemas.microsoft.com/office/drawing/2014/main" id="{E21A9DAD-0CF8-4FD8-B252-D9FE7B2EA0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2244" y="1827142"/>
            <a:ext cx="6274820" cy="396937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hlinkClick r:id="rId4"/>
            <a:extLst>
              <a:ext uri="{FF2B5EF4-FFF2-40B4-BE49-F238E27FC236}">
                <a16:creationId xmlns:a16="http://schemas.microsoft.com/office/drawing/2014/main" id="{A6ED0DD4-7347-4A51-9EAE-5DE59C33A6B7}"/>
              </a:ext>
            </a:extLst>
          </p:cNvPr>
          <p:cNvSpPr txBox="1"/>
          <p:nvPr/>
        </p:nvSpPr>
        <p:spPr>
          <a:xfrm>
            <a:off x="6332538" y="5796518"/>
            <a:ext cx="5724526" cy="369332"/>
          </a:xfrm>
          <a:prstGeom prst="rect">
            <a:avLst/>
          </a:prstGeom>
          <a:noFill/>
        </p:spPr>
        <p:txBody>
          <a:bodyPr wrap="square">
            <a:spAutoFit/>
          </a:bodyPr>
          <a:lstStyle/>
          <a:p>
            <a:pPr algn="ctr"/>
            <a:r>
              <a:rPr lang="en-CA" dirty="0"/>
              <a:t>Vector by </a:t>
            </a:r>
            <a:r>
              <a:rPr lang="en-CA" dirty="0" err="1"/>
              <a:t>pch.vector</a:t>
            </a:r>
            <a:r>
              <a:rPr lang="en-CA" dirty="0"/>
              <a:t> - freepik.com</a:t>
            </a:r>
          </a:p>
        </p:txBody>
      </p:sp>
    </p:spTree>
    <p:extLst>
      <p:ext uri="{BB962C8B-B14F-4D97-AF65-F5344CB8AC3E}">
        <p14:creationId xmlns:p14="http://schemas.microsoft.com/office/powerpoint/2010/main" val="1041340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239996"/>
            <a:ext cx="11668125" cy="1325563"/>
          </a:xfrm>
        </p:spPr>
        <p:txBody>
          <a:bodyPr>
            <a:normAutofit/>
          </a:bodyPr>
          <a:lstStyle/>
          <a:p>
            <a:r>
              <a:rPr lang="en-US" altLang="en-US" dirty="0">
                <a:ea typeface="ＭＳ Ｐゴシック" panose="020B0600070205080204" pitchFamily="34" charset="-128"/>
              </a:rPr>
              <a:t> FACT CHECK FIRST!</a:t>
            </a:r>
            <a:endParaRPr lang="en-CA" sz="8000" dirty="0">
              <a:latin typeface="Alégre Sans" panose="02060606060101040101" pitchFamily="18" charset="0"/>
            </a:endParaRPr>
          </a:p>
        </p:txBody>
      </p:sp>
      <p:sp>
        <p:nvSpPr>
          <p:cNvPr id="3" name="Content Placeholder 2"/>
          <p:cNvSpPr>
            <a:spLocks noGrp="1"/>
          </p:cNvSpPr>
          <p:nvPr>
            <p:ph idx="1"/>
          </p:nvPr>
        </p:nvSpPr>
        <p:spPr>
          <a:xfrm>
            <a:off x="371475" y="1565558"/>
            <a:ext cx="5724525" cy="5052446"/>
          </a:xfrm>
        </p:spPr>
        <p:txBody>
          <a:bodyPr>
            <a:normAutofit/>
          </a:bodyPr>
          <a:lstStyle/>
          <a:p>
            <a:r>
              <a:rPr lang="en-US" sz="2600" dirty="0"/>
              <a:t>You're most likely to come across disinformation on social media, especially on Facebook and Twitter, but also on YouTube, Snapchat, Instagram and Reddit.</a:t>
            </a:r>
          </a:p>
          <a:p>
            <a:r>
              <a:rPr lang="en-US" sz="2600" dirty="0"/>
              <a:t>You may be sent disinformation or misinformation if you're in groups on messaging apps like WhatsApp or WeChat.</a:t>
            </a:r>
          </a:p>
          <a:p>
            <a:r>
              <a:rPr lang="en-US" sz="2600" dirty="0"/>
              <a:t>It is important that you should fact check before posting and or sharing anything!</a:t>
            </a:r>
            <a:endParaRPr lang="en-CA" sz="2600" dirty="0"/>
          </a:p>
        </p:txBody>
      </p:sp>
      <p:sp>
        <p:nvSpPr>
          <p:cNvPr id="7" name="TextBox 6">
            <a:extLst>
              <a:ext uri="{FF2B5EF4-FFF2-40B4-BE49-F238E27FC236}">
                <a16:creationId xmlns:a16="http://schemas.microsoft.com/office/drawing/2014/main" id="{D4001D45-11CF-4195-A91F-A1E577C6D7BF}"/>
              </a:ext>
            </a:extLst>
          </p:cNvPr>
          <p:cNvSpPr txBox="1"/>
          <p:nvPr/>
        </p:nvSpPr>
        <p:spPr>
          <a:xfrm>
            <a:off x="8951345" y="6433338"/>
            <a:ext cx="3088255" cy="369332"/>
          </a:xfrm>
          <a:prstGeom prst="rect">
            <a:avLst/>
          </a:prstGeom>
          <a:noFill/>
        </p:spPr>
        <p:txBody>
          <a:bodyPr wrap="square">
            <a:spAutoFit/>
          </a:bodyPr>
          <a:lstStyle/>
          <a:p>
            <a:r>
              <a:rPr lang="en-US" b="0" i="0" dirty="0">
                <a:solidFill>
                  <a:schemeClr val="bg1">
                    <a:lumMod val="95000"/>
                  </a:schemeClr>
                </a:solidFill>
                <a:effectLst/>
                <a:latin typeface="Calibri" panose="020F0502020204030204" pitchFamily="34" charset="0"/>
              </a:rPr>
              <a:t>Photo by </a:t>
            </a:r>
            <a:r>
              <a:rPr lang="en-US" b="1" i="0" u="none" strike="noStrike" dirty="0">
                <a:solidFill>
                  <a:schemeClr val="bg1">
                    <a:lumMod val="95000"/>
                  </a:schemeClr>
                </a:solidFill>
                <a:effectLst/>
                <a:latin typeface="Calibri" panose="020F0502020204030204" pitchFamily="34" charset="0"/>
                <a:hlinkClick r:id="rId3">
                  <a:extLst>
                    <a:ext uri="{A12FA001-AC4F-418D-AE19-62706E023703}">
                      <ahyp:hlinkClr xmlns:ahyp="http://schemas.microsoft.com/office/drawing/2018/hyperlinkcolor" val="tx"/>
                    </a:ext>
                  </a:extLst>
                </a:hlinkClick>
              </a:rPr>
              <a:t>SHVETS</a:t>
            </a:r>
            <a:r>
              <a:rPr lang="en-US" b="1" i="0" u="none" strike="noStrike" dirty="0">
                <a:solidFill>
                  <a:srgbClr val="5F5F5F"/>
                </a:solidFill>
                <a:effectLst/>
                <a:latin typeface="Calibri" panose="020F0502020204030204" pitchFamily="34" charset="0"/>
                <a:hlinkClick r:id="rId3">
                  <a:extLst>
                    <a:ext uri="{A12FA001-AC4F-418D-AE19-62706E023703}">
                      <ahyp:hlinkClr xmlns:ahyp="http://schemas.microsoft.com/office/drawing/2018/hyperlinkcolor" val="tx"/>
                    </a:ext>
                  </a:extLst>
                </a:hlinkClick>
              </a:rPr>
              <a:t> </a:t>
            </a:r>
            <a:r>
              <a:rPr lang="en-US" b="1" i="0" u="none" strike="noStrike" dirty="0">
                <a:solidFill>
                  <a:schemeClr val="bg1">
                    <a:lumMod val="95000"/>
                  </a:schemeClr>
                </a:solidFill>
                <a:effectLst/>
                <a:latin typeface="Calibri" panose="020F0502020204030204" pitchFamily="34" charset="0"/>
                <a:hlinkClick r:id="rId3">
                  <a:extLst>
                    <a:ext uri="{A12FA001-AC4F-418D-AE19-62706E023703}">
                      <ahyp:hlinkClr xmlns:ahyp="http://schemas.microsoft.com/office/drawing/2018/hyperlinkcolor" val="tx"/>
                    </a:ext>
                  </a:extLst>
                </a:hlinkClick>
              </a:rPr>
              <a:t>production</a:t>
            </a:r>
            <a:endParaRPr lang="en-CA" dirty="0">
              <a:solidFill>
                <a:schemeClr val="bg1">
                  <a:lumMod val="95000"/>
                </a:schemeClr>
              </a:solidFill>
            </a:endParaRPr>
          </a:p>
        </p:txBody>
      </p:sp>
      <p:grpSp>
        <p:nvGrpSpPr>
          <p:cNvPr id="9" name="Group 8">
            <a:extLst>
              <a:ext uri="{FF2B5EF4-FFF2-40B4-BE49-F238E27FC236}">
                <a16:creationId xmlns:a16="http://schemas.microsoft.com/office/drawing/2014/main" id="{73236B43-58EC-4B74-9A8D-434A022AECCC}"/>
              </a:ext>
            </a:extLst>
          </p:cNvPr>
          <p:cNvGrpSpPr/>
          <p:nvPr/>
        </p:nvGrpSpPr>
        <p:grpSpPr>
          <a:xfrm>
            <a:off x="6467474" y="-57150"/>
            <a:ext cx="5724526" cy="6953250"/>
            <a:chOff x="6467474" y="-103187"/>
            <a:chExt cx="5724526" cy="6953250"/>
          </a:xfrm>
        </p:grpSpPr>
        <p:pic>
          <p:nvPicPr>
            <p:cNvPr id="11266" name="Picture 2" descr="Fake news word around magnifying glass Free Photo">
              <a:extLst>
                <a:ext uri="{FF2B5EF4-FFF2-40B4-BE49-F238E27FC236}">
                  <a16:creationId xmlns:a16="http://schemas.microsoft.com/office/drawing/2014/main" id="{EE472276-A71B-406B-A711-D56E7BB430B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880" t="-22" r="9880" b="2559"/>
            <a:stretch/>
          </p:blipFill>
          <p:spPr bwMode="auto">
            <a:xfrm>
              <a:off x="6467474" y="-103187"/>
              <a:ext cx="5724526" cy="69532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hlinkClick r:id="rId5"/>
              <a:extLst>
                <a:ext uri="{FF2B5EF4-FFF2-40B4-BE49-F238E27FC236}">
                  <a16:creationId xmlns:a16="http://schemas.microsoft.com/office/drawing/2014/main" id="{E96ED691-A3D1-47EE-BFF1-CBEA79246051}"/>
                </a:ext>
              </a:extLst>
            </p:cNvPr>
            <p:cNvSpPr txBox="1"/>
            <p:nvPr/>
          </p:nvSpPr>
          <p:spPr>
            <a:xfrm>
              <a:off x="6467474" y="6251860"/>
              <a:ext cx="5724526" cy="366144"/>
            </a:xfrm>
            <a:prstGeom prst="rect">
              <a:avLst/>
            </a:prstGeom>
            <a:noFill/>
          </p:spPr>
          <p:txBody>
            <a:bodyPr wrap="square">
              <a:spAutoFit/>
            </a:bodyPr>
            <a:lstStyle/>
            <a:p>
              <a:pPr algn="ctr"/>
              <a:r>
                <a:rPr lang="en-CA" b="1" dirty="0">
                  <a:solidFill>
                    <a:schemeClr val="bg1"/>
                  </a:solidFill>
                </a:rPr>
                <a:t>Photo by </a:t>
              </a:r>
              <a:r>
                <a:rPr lang="en-CA" b="1" dirty="0" err="1">
                  <a:solidFill>
                    <a:schemeClr val="bg1"/>
                  </a:solidFill>
                </a:rPr>
                <a:t>freepik</a:t>
              </a:r>
              <a:r>
                <a:rPr lang="en-CA" b="1" dirty="0">
                  <a:solidFill>
                    <a:schemeClr val="bg1"/>
                  </a:solidFill>
                </a:rPr>
                <a:t> - freepik.com</a:t>
              </a:r>
            </a:p>
          </p:txBody>
        </p:sp>
      </p:grpSp>
    </p:spTree>
    <p:extLst>
      <p:ext uri="{BB962C8B-B14F-4D97-AF65-F5344CB8AC3E}">
        <p14:creationId xmlns:p14="http://schemas.microsoft.com/office/powerpoint/2010/main" val="3168745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person holding coffee latte">
            <a:extLst>
              <a:ext uri="{FF2B5EF4-FFF2-40B4-BE49-F238E27FC236}">
                <a16:creationId xmlns:a16="http://schemas.microsoft.com/office/drawing/2014/main" id="{F8AA4966-4B2B-49BE-9A3A-E456D816A5C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384" b="1419"/>
          <a:stretch/>
        </p:blipFill>
        <p:spPr bwMode="auto">
          <a:xfrm>
            <a:off x="-30997" y="-14514"/>
            <a:ext cx="12266540" cy="6879092"/>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FF74BFBF-7A27-4202-85AA-60ED5B075BA8}"/>
              </a:ext>
            </a:extLst>
          </p:cNvPr>
          <p:cNvSpPr txBox="1">
            <a:spLocks/>
          </p:cNvSpPr>
          <p:nvPr/>
        </p:nvSpPr>
        <p:spPr>
          <a:xfrm>
            <a:off x="-30996" y="4398440"/>
            <a:ext cx="12344092" cy="1499616"/>
          </a:xfrm>
          <a:prstGeom prst="rect">
            <a:avLst/>
          </a:prstGeom>
          <a:solidFill>
            <a:schemeClr val="tx1">
              <a:alpha val="55000"/>
            </a:schemeClr>
          </a:solidFill>
        </p:spPr>
        <p:txBody>
          <a:bodyPr vert="horz" lIns="91440" tIns="45720" rIns="91440" bIns="45720" rtlCol="0" anchor="ctr">
            <a:normAutofit fontScale="97500"/>
          </a:bodyPr>
          <a:lstStyle>
            <a:lvl1pPr algn="l" defTabSz="914400" rtl="0" eaLnBrk="1" latinLnBrk="0" hangingPunct="1">
              <a:lnSpc>
                <a:spcPct val="80000"/>
              </a:lnSpc>
              <a:spcBef>
                <a:spcPct val="0"/>
              </a:spcBef>
              <a:buNone/>
              <a:defRPr sz="5000" b="1" kern="1200" cap="all" spc="100" baseline="0">
                <a:solidFill>
                  <a:schemeClr val="tx1">
                    <a:lumMod val="95000"/>
                    <a:lumOff val="5000"/>
                  </a:schemeClr>
                </a:solidFill>
                <a:latin typeface="+mj-lt"/>
                <a:ea typeface="+mj-ea"/>
                <a:cs typeface="+mj-cs"/>
              </a:defRPr>
            </a:lvl1pPr>
          </a:lstStyle>
          <a:p>
            <a:pPr algn="ctr"/>
            <a:r>
              <a:rPr lang="en-US" sz="9600" b="0" spc="300" dirty="0">
                <a:solidFill>
                  <a:schemeClr val="bg1"/>
                </a:solidFill>
                <a:latin typeface="Alégre Sans" panose="02060606060101040101" pitchFamily="18" charset="0"/>
              </a:rPr>
              <a:t>BREAK</a:t>
            </a:r>
          </a:p>
        </p:txBody>
      </p:sp>
      <p:sp>
        <p:nvSpPr>
          <p:cNvPr id="7" name="TextBox 6">
            <a:extLst>
              <a:ext uri="{FF2B5EF4-FFF2-40B4-BE49-F238E27FC236}">
                <a16:creationId xmlns:a16="http://schemas.microsoft.com/office/drawing/2014/main" id="{89646681-4199-4494-8CB9-F34D494D4574}"/>
              </a:ext>
            </a:extLst>
          </p:cNvPr>
          <p:cNvSpPr txBox="1"/>
          <p:nvPr/>
        </p:nvSpPr>
        <p:spPr>
          <a:xfrm>
            <a:off x="371475" y="6304833"/>
            <a:ext cx="5724525" cy="369332"/>
          </a:xfrm>
          <a:prstGeom prst="rect">
            <a:avLst/>
          </a:prstGeom>
          <a:noFill/>
        </p:spPr>
        <p:txBody>
          <a:bodyPr wrap="square">
            <a:spAutoFit/>
          </a:bodyPr>
          <a:lstStyle/>
          <a:p>
            <a:r>
              <a:rPr lang="en-US" b="0" i="0" dirty="0">
                <a:solidFill>
                  <a:schemeClr val="bg1"/>
                </a:solidFill>
                <a:effectLst/>
                <a:latin typeface="Calibri" panose="020F0502020204030204" pitchFamily="34" charset="0"/>
              </a:rPr>
              <a:t>Photo by </a:t>
            </a:r>
            <a:r>
              <a:rPr lang="en-US" b="0" i="0" dirty="0">
                <a:solidFill>
                  <a:schemeClr val="bg1"/>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Hannah </a:t>
            </a:r>
            <a:r>
              <a:rPr lang="en-US" b="0" i="0" dirty="0" err="1">
                <a:solidFill>
                  <a:schemeClr val="bg1"/>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Tims</a:t>
            </a:r>
            <a:r>
              <a:rPr lang="en-US" b="0" i="0" dirty="0">
                <a:solidFill>
                  <a:schemeClr val="bg1"/>
                </a:solidFill>
                <a:effectLst/>
                <a:latin typeface="Calibri" panose="020F0502020204030204" pitchFamily="34" charset="0"/>
              </a:rPr>
              <a:t> on </a:t>
            </a:r>
            <a:r>
              <a:rPr lang="en-US" b="0" i="0" dirty="0" err="1">
                <a:solidFill>
                  <a:schemeClr val="bg1"/>
                </a:solidFill>
                <a:effectLst/>
                <a:latin typeface="Calibri" panose="020F0502020204030204" pitchFamily="34" charset="0"/>
                <a:hlinkClick r:id="rId5">
                  <a:extLst>
                    <a:ext uri="{A12FA001-AC4F-418D-AE19-62706E023703}">
                      <ahyp:hlinkClr xmlns:ahyp="http://schemas.microsoft.com/office/drawing/2018/hyperlinkcolor" val="tx"/>
                    </a:ext>
                  </a:extLst>
                </a:hlinkClick>
              </a:rPr>
              <a:t>Unsplash</a:t>
            </a:r>
            <a:r>
              <a:rPr lang="en-US" dirty="0">
                <a:solidFill>
                  <a:schemeClr val="bg1"/>
                </a:solidFill>
              </a:rPr>
              <a:t> </a:t>
            </a:r>
            <a:endParaRPr lang="en-CA" dirty="0">
              <a:solidFill>
                <a:schemeClr val="bg1"/>
              </a:solidFill>
            </a:endParaRPr>
          </a:p>
        </p:txBody>
      </p:sp>
    </p:spTree>
    <p:extLst>
      <p:ext uri="{BB962C8B-B14F-4D97-AF65-F5344CB8AC3E}">
        <p14:creationId xmlns:p14="http://schemas.microsoft.com/office/powerpoint/2010/main" val="230238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1A4A229-929F-4CBF-9BC6-20C0A06C5150}"/>
              </a:ext>
            </a:extLst>
          </p:cNvPr>
          <p:cNvGrpSpPr/>
          <p:nvPr/>
        </p:nvGrpSpPr>
        <p:grpSpPr>
          <a:xfrm>
            <a:off x="-1" y="-7937"/>
            <a:ext cx="12192001" cy="6858000"/>
            <a:chOff x="-1" y="-7937"/>
            <a:chExt cx="12192001" cy="6858000"/>
          </a:xfrm>
        </p:grpSpPr>
        <p:pic>
          <p:nvPicPr>
            <p:cNvPr id="8" name="Picture 2" descr="Pencil marking the task Free Photo">
              <a:extLst>
                <a:ext uri="{FF2B5EF4-FFF2-40B4-BE49-F238E27FC236}">
                  <a16:creationId xmlns:a16="http://schemas.microsoft.com/office/drawing/2014/main" id="{B2E1947F-46D6-45B2-8508-3FEE607E542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8290"/>
            <a:stretch/>
          </p:blipFill>
          <p:spPr bwMode="auto">
            <a:xfrm>
              <a:off x="6050167" y="-7937"/>
              <a:ext cx="6130722" cy="6842126"/>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F87D0D14-ECAC-42AC-B167-A82502676BB7}"/>
                </a:ext>
              </a:extLst>
            </p:cNvPr>
            <p:cNvGrpSpPr/>
            <p:nvPr/>
          </p:nvGrpSpPr>
          <p:grpSpPr>
            <a:xfrm>
              <a:off x="-1" y="-7937"/>
              <a:ext cx="12192001" cy="6858000"/>
              <a:chOff x="-1" y="-7937"/>
              <a:chExt cx="12192001" cy="6858000"/>
            </a:xfrm>
          </p:grpSpPr>
          <p:sp>
            <p:nvSpPr>
              <p:cNvPr id="10" name="Rectangle 9">
                <a:extLst>
                  <a:ext uri="{FF2B5EF4-FFF2-40B4-BE49-F238E27FC236}">
                    <a16:creationId xmlns:a16="http://schemas.microsoft.com/office/drawing/2014/main" id="{958BF480-514D-42D8-AC1A-1D1BE2C9682B}"/>
                  </a:ext>
                </a:extLst>
              </p:cNvPr>
              <p:cNvSpPr/>
              <p:nvPr/>
            </p:nvSpPr>
            <p:spPr>
              <a:xfrm>
                <a:off x="-1" y="-7937"/>
                <a:ext cx="10515600" cy="6858000"/>
              </a:xfrm>
              <a:prstGeom prst="rect">
                <a:avLst/>
              </a:prstGeom>
              <a:gradFill>
                <a:gsLst>
                  <a:gs pos="69000">
                    <a:schemeClr val="bg1"/>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extBox 10">
                <a:hlinkClick r:id="rId4"/>
                <a:extLst>
                  <a:ext uri="{FF2B5EF4-FFF2-40B4-BE49-F238E27FC236}">
                    <a16:creationId xmlns:a16="http://schemas.microsoft.com/office/drawing/2014/main" id="{AEE2ABB8-B28A-4900-87A7-3ACD7CED9963}"/>
                  </a:ext>
                </a:extLst>
              </p:cNvPr>
              <p:cNvSpPr txBox="1"/>
              <p:nvPr/>
            </p:nvSpPr>
            <p:spPr>
              <a:xfrm>
                <a:off x="6058054" y="6310352"/>
                <a:ext cx="6133946" cy="369332"/>
              </a:xfrm>
              <a:prstGeom prst="rect">
                <a:avLst/>
              </a:prstGeom>
              <a:noFill/>
            </p:spPr>
            <p:txBody>
              <a:bodyPr wrap="square">
                <a:spAutoFit/>
              </a:bodyPr>
              <a:lstStyle/>
              <a:p>
                <a:pPr algn="ctr"/>
                <a:r>
                  <a:rPr lang="en-CA" dirty="0"/>
                  <a:t>Check 3d by d3images - freepik.com</a:t>
                </a:r>
              </a:p>
            </p:txBody>
          </p:sp>
        </p:grpSp>
      </p:grpSp>
      <p:sp>
        <p:nvSpPr>
          <p:cNvPr id="6" name="Rectangle 5">
            <a:extLst>
              <a:ext uri="{FF2B5EF4-FFF2-40B4-BE49-F238E27FC236}">
                <a16:creationId xmlns:a16="http://schemas.microsoft.com/office/drawing/2014/main" id="{D7B74275-7CBF-430B-8A98-39ADA2C6304D}"/>
              </a:ext>
            </a:extLst>
          </p:cNvPr>
          <p:cNvSpPr/>
          <p:nvPr/>
        </p:nvSpPr>
        <p:spPr>
          <a:xfrm>
            <a:off x="0" y="-7937"/>
            <a:ext cx="7448550" cy="6858000"/>
          </a:xfrm>
          <a:prstGeom prst="rect">
            <a:avLst/>
          </a:prstGeom>
          <a:gradFill>
            <a:gsLst>
              <a:gs pos="69000">
                <a:schemeClr val="bg1"/>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a:spLocks noGrp="1"/>
          </p:cNvSpPr>
          <p:nvPr>
            <p:ph type="title"/>
          </p:nvPr>
        </p:nvSpPr>
        <p:spPr>
          <a:xfrm>
            <a:off x="705394" y="239996"/>
            <a:ext cx="5382890" cy="1325563"/>
          </a:xfrm>
        </p:spPr>
        <p:txBody>
          <a:bodyPr/>
          <a:lstStyle/>
          <a:p>
            <a:r>
              <a:rPr lang="en-CA" dirty="0"/>
              <a:t>AGENDA</a:t>
            </a:r>
          </a:p>
        </p:txBody>
      </p:sp>
      <p:sp>
        <p:nvSpPr>
          <p:cNvPr id="3" name="Content Placeholder 2"/>
          <p:cNvSpPr>
            <a:spLocks noGrp="1"/>
          </p:cNvSpPr>
          <p:nvPr>
            <p:ph idx="1"/>
          </p:nvPr>
        </p:nvSpPr>
        <p:spPr>
          <a:xfrm>
            <a:off x="1189523" y="1471380"/>
            <a:ext cx="4868531" cy="5208304"/>
          </a:xfrm>
        </p:spPr>
        <p:txBody>
          <a:bodyPr>
            <a:normAutofit lnSpcReduction="10000"/>
          </a:bodyPr>
          <a:lstStyle/>
          <a:p>
            <a:pPr algn="just"/>
            <a:r>
              <a:rPr lang="en-US" sz="1800" b="1" dirty="0"/>
              <a:t>UPDATE</a:t>
            </a:r>
          </a:p>
          <a:p>
            <a:pPr algn="just"/>
            <a:r>
              <a:rPr lang="en-US" sz="1800" b="1" dirty="0"/>
              <a:t>REVIEW LAST CLASS</a:t>
            </a:r>
          </a:p>
          <a:p>
            <a:pPr algn="just"/>
            <a:r>
              <a:rPr lang="en-US" sz="1800" b="1" dirty="0"/>
              <a:t>LEARNING OUTCOMES</a:t>
            </a:r>
          </a:p>
          <a:p>
            <a:pPr algn="just"/>
            <a:r>
              <a:rPr lang="en-US" sz="1800" b="1" dirty="0"/>
              <a:t>REAL OR FAKE</a:t>
            </a:r>
          </a:p>
          <a:p>
            <a:pPr algn="just"/>
            <a:r>
              <a:rPr lang="en-US" sz="1800" b="1" dirty="0"/>
              <a:t>SOCIAL MEDIA AND DISINFORMATION</a:t>
            </a:r>
          </a:p>
          <a:p>
            <a:pPr algn="just"/>
            <a:r>
              <a:rPr lang="en-US" sz="1800" b="1" dirty="0"/>
              <a:t>SOCIAL MEDIA</a:t>
            </a:r>
          </a:p>
          <a:p>
            <a:pPr algn="just"/>
            <a:r>
              <a:rPr lang="en-US" sz="1800" b="1" dirty="0"/>
              <a:t>INTEREST GROUPS </a:t>
            </a:r>
          </a:p>
          <a:p>
            <a:pPr algn="just"/>
            <a:r>
              <a:rPr lang="en-US" sz="1800" b="1" dirty="0"/>
              <a:t>DISINFORMATION IDEOLOGY</a:t>
            </a:r>
          </a:p>
          <a:p>
            <a:pPr algn="just"/>
            <a:r>
              <a:rPr lang="en-US" sz="1800" b="1" dirty="0"/>
              <a:t>DISINFORMATION</a:t>
            </a:r>
          </a:p>
          <a:p>
            <a:pPr algn="just"/>
            <a:r>
              <a:rPr lang="en-US" sz="1800" b="1" dirty="0"/>
              <a:t>CASE STUDY</a:t>
            </a:r>
          </a:p>
          <a:p>
            <a:pPr algn="just"/>
            <a:r>
              <a:rPr lang="en-US" sz="1800" b="1" dirty="0"/>
              <a:t>DISINFORMATION &amp; DEMOCRACY</a:t>
            </a:r>
          </a:p>
          <a:p>
            <a:pPr algn="just"/>
            <a:r>
              <a:rPr lang="en-US" sz="1800" b="1" dirty="0"/>
              <a:t>FAKE NEWS</a:t>
            </a:r>
          </a:p>
          <a:p>
            <a:pPr algn="just"/>
            <a:r>
              <a:rPr lang="en-US" sz="1800" b="1" dirty="0"/>
              <a:t>FACT CHECK</a:t>
            </a:r>
          </a:p>
          <a:p>
            <a:pPr algn="just"/>
            <a:r>
              <a:rPr lang="en-US" sz="1800" b="1" dirty="0"/>
              <a:t>BIG DATA</a:t>
            </a:r>
          </a:p>
          <a:p>
            <a:pPr algn="just"/>
            <a:r>
              <a:rPr lang="en-US" sz="1800" b="1" dirty="0"/>
              <a:t>SUMMARY</a:t>
            </a:r>
          </a:p>
          <a:p>
            <a:pPr algn="just"/>
            <a:endParaRPr lang="en-US" sz="1800" b="1" dirty="0"/>
          </a:p>
        </p:txBody>
      </p:sp>
    </p:spTree>
    <p:extLst>
      <p:ext uri="{BB962C8B-B14F-4D97-AF65-F5344CB8AC3E}">
        <p14:creationId xmlns:p14="http://schemas.microsoft.com/office/powerpoint/2010/main" val="3574399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4330BA5-4FC5-4D1C-9027-DFE54B83B145}"/>
              </a:ext>
            </a:extLst>
          </p:cNvPr>
          <p:cNvGrpSpPr/>
          <p:nvPr/>
        </p:nvGrpSpPr>
        <p:grpSpPr>
          <a:xfrm>
            <a:off x="-30999" y="0"/>
            <a:ext cx="12222999" cy="6898740"/>
            <a:chOff x="-30999" y="0"/>
            <a:chExt cx="12222999" cy="6898740"/>
          </a:xfrm>
        </p:grpSpPr>
        <p:pic>
          <p:nvPicPr>
            <p:cNvPr id="2050" name="Picture 2" descr="Happy pupils studying in classroom isolated flat illustration. cartoon children characters sitting at tables in school lesson. Free Vector">
              <a:extLst>
                <a:ext uri="{FF2B5EF4-FFF2-40B4-BE49-F238E27FC236}">
                  <a16:creationId xmlns:a16="http://schemas.microsoft.com/office/drawing/2014/main" id="{E9B50543-F73A-4B98-95F3-6E71C659805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32" r="2532"/>
            <a:stretch/>
          </p:blipFill>
          <p:spPr bwMode="auto">
            <a:xfrm>
              <a:off x="-1" y="892609"/>
              <a:ext cx="12192001" cy="600613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4B64F656-2D1B-4952-833C-9C5695D2DD78}"/>
                </a:ext>
              </a:extLst>
            </p:cNvPr>
            <p:cNvSpPr/>
            <p:nvPr/>
          </p:nvSpPr>
          <p:spPr>
            <a:xfrm flipV="1">
              <a:off x="-30999" y="0"/>
              <a:ext cx="12192002" cy="6898740"/>
            </a:xfrm>
            <a:prstGeom prst="rect">
              <a:avLst/>
            </a:prstGeom>
            <a:gradFill>
              <a:gsLst>
                <a:gs pos="100000">
                  <a:schemeClr val="bg1"/>
                </a:gs>
                <a:gs pos="5000">
                  <a:schemeClr val="bg1">
                    <a:alpha val="1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Shape, rectangle&#10;&#10;Description automatically generated">
              <a:extLst>
                <a:ext uri="{FF2B5EF4-FFF2-40B4-BE49-F238E27FC236}">
                  <a16:creationId xmlns:a16="http://schemas.microsoft.com/office/drawing/2014/main" id="{3422D0C9-301C-45E8-8BEF-8739659D3B7A}"/>
                </a:ext>
              </a:extLst>
            </p:cNvPr>
            <p:cNvPicPr>
              <a:picLocks noChangeAspect="1"/>
            </p:cNvPicPr>
            <p:nvPr/>
          </p:nvPicPr>
          <p:blipFill>
            <a:blip r:embed="rId4" cstate="print">
              <a:alphaModFix amt="50000"/>
              <a:extLst>
                <a:ext uri="{28A0092B-C50C-407E-A947-70E740481C1C}">
                  <a14:useLocalDpi xmlns:a14="http://schemas.microsoft.com/office/drawing/2010/main" val="0"/>
                </a:ext>
              </a:extLst>
            </a:blip>
            <a:stretch>
              <a:fillRect/>
            </a:stretch>
          </p:blipFill>
          <p:spPr>
            <a:xfrm>
              <a:off x="1937524" y="1946850"/>
              <a:ext cx="8319248" cy="1729799"/>
            </a:xfrm>
            <a:prstGeom prst="rect">
              <a:avLst/>
            </a:prstGeom>
          </p:spPr>
        </p:pic>
        <p:sp>
          <p:nvSpPr>
            <p:cNvPr id="14" name="Title 1">
              <a:extLst>
                <a:ext uri="{FF2B5EF4-FFF2-40B4-BE49-F238E27FC236}">
                  <a16:creationId xmlns:a16="http://schemas.microsoft.com/office/drawing/2014/main" id="{F9BD8751-66AE-4AA3-BB60-FC99A65C3C30}"/>
                </a:ext>
              </a:extLst>
            </p:cNvPr>
            <p:cNvSpPr txBox="1">
              <a:spLocks/>
            </p:cNvSpPr>
            <p:nvPr/>
          </p:nvSpPr>
          <p:spPr>
            <a:xfrm>
              <a:off x="3194619" y="2129405"/>
              <a:ext cx="5816031" cy="10945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8000" kern="1200">
                  <a:solidFill>
                    <a:schemeClr val="tx1"/>
                  </a:solidFill>
                  <a:latin typeface="Alégre Sans" panose="02060606060101040101" pitchFamily="18" charset="0"/>
                  <a:ea typeface="+mj-ea"/>
                  <a:cs typeface="+mj-cs"/>
                </a:defRPr>
              </a:lvl1pPr>
            </a:lstStyle>
            <a:p>
              <a:pPr algn="ctr"/>
              <a:r>
                <a:rPr lang="en-CA" sz="7200" dirty="0">
                  <a:ln w="19050">
                    <a:solidFill>
                      <a:schemeClr val="bg1">
                        <a:lumMod val="95000"/>
                      </a:schemeClr>
                    </a:solidFill>
                  </a:ln>
                  <a:solidFill>
                    <a:srgbClr val="C00000"/>
                  </a:solidFill>
                </a:rPr>
                <a:t>ATTENDANCE MATTERS</a:t>
              </a:r>
            </a:p>
          </p:txBody>
        </p:sp>
      </p:grpSp>
      <p:sp>
        <p:nvSpPr>
          <p:cNvPr id="2" name="Title 1"/>
          <p:cNvSpPr>
            <a:spLocks noGrp="1"/>
          </p:cNvSpPr>
          <p:nvPr>
            <p:ph type="title"/>
          </p:nvPr>
        </p:nvSpPr>
        <p:spPr>
          <a:xfrm>
            <a:off x="371475" y="239996"/>
            <a:ext cx="5724525" cy="1325563"/>
          </a:xfrm>
        </p:spPr>
        <p:txBody>
          <a:bodyPr>
            <a:normAutofit/>
          </a:bodyPr>
          <a:lstStyle/>
          <a:p>
            <a:r>
              <a:rPr lang="en-CA" dirty="0"/>
              <a:t>ATTENDANCE</a:t>
            </a:r>
          </a:p>
        </p:txBody>
      </p:sp>
      <p:sp>
        <p:nvSpPr>
          <p:cNvPr id="15" name="TextBox 14">
            <a:hlinkClick r:id="rId5"/>
            <a:extLst>
              <a:ext uri="{FF2B5EF4-FFF2-40B4-BE49-F238E27FC236}">
                <a16:creationId xmlns:a16="http://schemas.microsoft.com/office/drawing/2014/main" id="{1FF5559C-7686-4156-9CCB-BE656D12B80D}"/>
              </a:ext>
            </a:extLst>
          </p:cNvPr>
          <p:cNvSpPr txBox="1"/>
          <p:nvPr/>
        </p:nvSpPr>
        <p:spPr>
          <a:xfrm>
            <a:off x="8720137" y="6480731"/>
            <a:ext cx="3795713" cy="369332"/>
          </a:xfrm>
          <a:prstGeom prst="rect">
            <a:avLst/>
          </a:prstGeom>
          <a:noFill/>
        </p:spPr>
        <p:txBody>
          <a:bodyPr wrap="square">
            <a:spAutoFit/>
          </a:bodyPr>
          <a:lstStyle/>
          <a:p>
            <a:r>
              <a:rPr lang="en-CA" b="1" dirty="0"/>
              <a:t>Image by </a:t>
            </a:r>
            <a:r>
              <a:rPr lang="en-CA" b="1" dirty="0" err="1"/>
              <a:t>pch.vector</a:t>
            </a:r>
            <a:r>
              <a:rPr lang="en-CA" b="1" dirty="0"/>
              <a:t> -  freepik.com</a:t>
            </a:r>
          </a:p>
        </p:txBody>
      </p:sp>
    </p:spTree>
    <p:extLst>
      <p:ext uri="{BB962C8B-B14F-4D97-AF65-F5344CB8AC3E}">
        <p14:creationId xmlns:p14="http://schemas.microsoft.com/office/powerpoint/2010/main" val="317311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6DF4673-33F7-4E96-88FC-036EB360AAC1}"/>
              </a:ext>
            </a:extLst>
          </p:cNvPr>
          <p:cNvGrpSpPr/>
          <p:nvPr/>
        </p:nvGrpSpPr>
        <p:grpSpPr>
          <a:xfrm>
            <a:off x="-1" y="0"/>
            <a:ext cx="12256294" cy="6858000"/>
            <a:chOff x="-1" y="0"/>
            <a:chExt cx="12256294" cy="6858000"/>
          </a:xfrm>
        </p:grpSpPr>
        <p:pic>
          <p:nvPicPr>
            <p:cNvPr id="7" name="Picture 6" descr="A picture containing application&#10;&#10;Description automatically generated">
              <a:extLst>
                <a:ext uri="{FF2B5EF4-FFF2-40B4-BE49-F238E27FC236}">
                  <a16:creationId xmlns:a16="http://schemas.microsoft.com/office/drawing/2014/main" id="{29129B39-0920-401D-BDB3-2A56C61FD650}"/>
                </a:ext>
              </a:extLst>
            </p:cNvPr>
            <p:cNvPicPr>
              <a:picLocks noChangeAspect="1"/>
            </p:cNvPicPr>
            <p:nvPr/>
          </p:nvPicPr>
          <p:blipFill rotWithShape="1">
            <a:blip r:embed="rId3">
              <a:extLst>
                <a:ext uri="{28A0092B-C50C-407E-A947-70E740481C1C}">
                  <a14:useLocalDpi xmlns:a14="http://schemas.microsoft.com/office/drawing/2010/main" val="0"/>
                </a:ext>
              </a:extLst>
            </a:blip>
            <a:srcRect t="7781" b="8171"/>
            <a:stretch/>
          </p:blipFill>
          <p:spPr>
            <a:xfrm>
              <a:off x="-1" y="0"/>
              <a:ext cx="12239625" cy="6858000"/>
            </a:xfrm>
            <a:prstGeom prst="rect">
              <a:avLst/>
            </a:prstGeom>
          </p:spPr>
        </p:pic>
        <p:sp>
          <p:nvSpPr>
            <p:cNvPr id="12" name="Rectangle 11">
              <a:extLst>
                <a:ext uri="{FF2B5EF4-FFF2-40B4-BE49-F238E27FC236}">
                  <a16:creationId xmlns:a16="http://schemas.microsoft.com/office/drawing/2014/main" id="{2EF150CA-C493-4E10-92D4-2C942C605E28}"/>
                </a:ext>
              </a:extLst>
            </p:cNvPr>
            <p:cNvSpPr/>
            <p:nvPr/>
          </p:nvSpPr>
          <p:spPr>
            <a:xfrm>
              <a:off x="0" y="2683070"/>
              <a:ext cx="12256293" cy="4174930"/>
            </a:xfrm>
            <a:prstGeom prst="rect">
              <a:avLst/>
            </a:prstGeom>
            <a:gradFill>
              <a:gsLst>
                <a:gs pos="87000">
                  <a:schemeClr val="tx1">
                    <a:lumMod val="95000"/>
                    <a:lumOff val="5000"/>
                  </a:schemeClr>
                </a:gs>
                <a:gs pos="17000">
                  <a:schemeClr val="tx1">
                    <a:lumMod val="95000"/>
                    <a:lumOff val="5000"/>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78D147DF-2E63-4715-83DF-D6EFE6EA397C}"/>
                </a:ext>
              </a:extLst>
            </p:cNvPr>
            <p:cNvSpPr txBox="1"/>
            <p:nvPr/>
          </p:nvSpPr>
          <p:spPr>
            <a:xfrm>
              <a:off x="1" y="6433338"/>
              <a:ext cx="12180888" cy="369332"/>
            </a:xfrm>
            <a:prstGeom prst="rect">
              <a:avLst/>
            </a:prstGeom>
            <a:noFill/>
          </p:spPr>
          <p:txBody>
            <a:bodyPr wrap="square">
              <a:spAutoFit/>
            </a:bodyPr>
            <a:lstStyle/>
            <a:p>
              <a:pPr algn="ctr"/>
              <a:r>
                <a:rPr lang="en-US" b="1" i="0" dirty="0">
                  <a:solidFill>
                    <a:schemeClr val="bg1"/>
                  </a:solidFill>
                  <a:effectLst/>
                  <a:latin typeface="Calibri" panose="020F0502020204030204" pitchFamily="34" charset="0"/>
                </a:rPr>
                <a:t>Photo by </a:t>
              </a:r>
              <a:r>
                <a:rPr lang="en-US" b="1" i="0" u="sng" dirty="0">
                  <a:solidFill>
                    <a:schemeClr val="bg1"/>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Gerd Altmann</a:t>
              </a:r>
              <a:r>
                <a:rPr lang="en-US" b="1" i="0" dirty="0">
                  <a:solidFill>
                    <a:schemeClr val="bg1"/>
                  </a:solidFill>
                  <a:effectLst/>
                  <a:latin typeface="Calibri" panose="020F0502020204030204" pitchFamily="34" charset="0"/>
                </a:rPr>
                <a:t> from </a:t>
              </a:r>
              <a:r>
                <a:rPr lang="en-US" b="1" i="0" u="sng" dirty="0" err="1">
                  <a:solidFill>
                    <a:schemeClr val="bg1"/>
                  </a:solidFill>
                  <a:effectLst/>
                  <a:latin typeface="Calibri" panose="020F0502020204030204" pitchFamily="34" charset="0"/>
                  <a:hlinkClick r:id="rId5">
                    <a:extLst>
                      <a:ext uri="{A12FA001-AC4F-418D-AE19-62706E023703}">
                        <ahyp:hlinkClr xmlns:ahyp="http://schemas.microsoft.com/office/drawing/2018/hyperlinkcolor" val="tx"/>
                      </a:ext>
                    </a:extLst>
                  </a:hlinkClick>
                </a:rPr>
                <a:t>Pixabay</a:t>
              </a:r>
              <a:r>
                <a:rPr lang="en-US" b="1" i="0" dirty="0">
                  <a:solidFill>
                    <a:schemeClr val="bg1"/>
                  </a:solidFill>
                  <a:effectLst/>
                  <a:latin typeface="Calibri" panose="020F0502020204030204" pitchFamily="34" charset="0"/>
                </a:rPr>
                <a:t> </a:t>
              </a:r>
              <a:endParaRPr lang="en-CA" b="1" dirty="0">
                <a:solidFill>
                  <a:schemeClr val="bg1"/>
                </a:solidFill>
              </a:endParaRPr>
            </a:p>
          </p:txBody>
        </p:sp>
      </p:grpSp>
    </p:spTree>
    <p:extLst>
      <p:ext uri="{BB962C8B-B14F-4D97-AF65-F5344CB8AC3E}">
        <p14:creationId xmlns:p14="http://schemas.microsoft.com/office/powerpoint/2010/main" val="2754345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nline Media 1" title="The Key to Understanding Facebook's Current Crisis">
            <a:hlinkClick r:id="" action="ppaction://media"/>
            <a:extLst>
              <a:ext uri="{FF2B5EF4-FFF2-40B4-BE49-F238E27FC236}">
                <a16:creationId xmlns:a16="http://schemas.microsoft.com/office/drawing/2014/main" id="{0D4D1121-2D77-47D9-9810-2A1C80E217F8}"/>
              </a:ext>
            </a:extLst>
          </p:cNvPr>
          <p:cNvPicPr>
            <a:picLocks noRot="1" noChangeAspect="1"/>
          </p:cNvPicPr>
          <p:nvPr>
            <a:videoFile r:link="rId1"/>
          </p:nvPr>
        </p:nvPicPr>
        <p:blipFill>
          <a:blip r:embed="rId4"/>
          <a:stretch>
            <a:fillRect/>
          </a:stretch>
        </p:blipFill>
        <p:spPr>
          <a:xfrm>
            <a:off x="0" y="-15240"/>
            <a:ext cx="12192000" cy="6888480"/>
          </a:xfrm>
          <a:prstGeom prst="rect">
            <a:avLst/>
          </a:prstGeom>
        </p:spPr>
      </p:pic>
      <p:pic>
        <p:nvPicPr>
          <p:cNvPr id="16386" name="Picture 2" descr="Pile of 3d facebook logos Free Photo">
            <a:extLst>
              <a:ext uri="{FF2B5EF4-FFF2-40B4-BE49-F238E27FC236}">
                <a16:creationId xmlns:a16="http://schemas.microsoft.com/office/drawing/2014/main" id="{15AB8EB8-66B5-423A-B393-00849019DC1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7786" b="7506"/>
          <a:stretch/>
        </p:blipFill>
        <p:spPr bwMode="auto">
          <a:xfrm>
            <a:off x="0" y="0"/>
            <a:ext cx="12180887" cy="68732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hlinkClick r:id="rId6"/>
            <a:extLst>
              <a:ext uri="{FF2B5EF4-FFF2-40B4-BE49-F238E27FC236}">
                <a16:creationId xmlns:a16="http://schemas.microsoft.com/office/drawing/2014/main" id="{7759B143-2AA2-4E97-8A0A-8B4331E545A2}"/>
              </a:ext>
            </a:extLst>
          </p:cNvPr>
          <p:cNvSpPr txBox="1"/>
          <p:nvPr/>
        </p:nvSpPr>
        <p:spPr>
          <a:xfrm>
            <a:off x="1924050" y="6324600"/>
            <a:ext cx="8343899" cy="369332"/>
          </a:xfrm>
          <a:prstGeom prst="rect">
            <a:avLst/>
          </a:prstGeom>
          <a:noFill/>
        </p:spPr>
        <p:txBody>
          <a:bodyPr wrap="square">
            <a:spAutoFit/>
          </a:bodyPr>
          <a:lstStyle/>
          <a:p>
            <a:pPr algn="ctr"/>
            <a:r>
              <a:rPr lang="en-CA" b="1" dirty="0">
                <a:solidFill>
                  <a:schemeClr val="bg1"/>
                </a:solidFill>
              </a:rPr>
              <a:t>Photo by natanaelginting - freepik.com</a:t>
            </a:r>
          </a:p>
        </p:txBody>
      </p:sp>
    </p:spTree>
    <p:extLst>
      <p:ext uri="{BB962C8B-B14F-4D97-AF65-F5344CB8AC3E}">
        <p14:creationId xmlns:p14="http://schemas.microsoft.com/office/powerpoint/2010/main" val="153502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nline Media 1" title="How Cambridge Analytica Exploited the Facebook Data of Millions | NYT">
            <a:hlinkClick r:id="" action="ppaction://media"/>
            <a:extLst>
              <a:ext uri="{FF2B5EF4-FFF2-40B4-BE49-F238E27FC236}">
                <a16:creationId xmlns:a16="http://schemas.microsoft.com/office/drawing/2014/main" id="{8D8A2134-5C0F-423F-ADEE-2844A43BB1AB}"/>
              </a:ext>
            </a:extLst>
          </p:cNvPr>
          <p:cNvPicPr>
            <a:picLocks noRot="1" noChangeAspect="1"/>
          </p:cNvPicPr>
          <p:nvPr>
            <a:videoFile r:link="rId1"/>
          </p:nvPr>
        </p:nvPicPr>
        <p:blipFill>
          <a:blip r:embed="rId4"/>
          <a:stretch>
            <a:fillRect/>
          </a:stretch>
        </p:blipFill>
        <p:spPr>
          <a:xfrm>
            <a:off x="0" y="-15240"/>
            <a:ext cx="12180888" cy="6882202"/>
          </a:xfrm>
          <a:prstGeom prst="rect">
            <a:avLst/>
          </a:prstGeom>
        </p:spPr>
      </p:pic>
      <p:pic>
        <p:nvPicPr>
          <p:cNvPr id="10242" name="Picture 2">
            <a:extLst>
              <a:ext uri="{FF2B5EF4-FFF2-40B4-BE49-F238E27FC236}">
                <a16:creationId xmlns:a16="http://schemas.microsoft.com/office/drawing/2014/main" id="{D611343C-86ED-496A-82C1-7AE2BB0CBE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12" y="225425"/>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5783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239996"/>
            <a:ext cx="11668125" cy="1325563"/>
          </a:xfrm>
        </p:spPr>
        <p:txBody>
          <a:bodyPr>
            <a:normAutofit/>
          </a:bodyPr>
          <a:lstStyle/>
          <a:p>
            <a:r>
              <a:rPr lang="en-US" altLang="en-US" dirty="0">
                <a:ea typeface="ＭＳ Ｐゴシック" panose="020B0600070205080204" pitchFamily="34" charset="-128"/>
              </a:rPr>
              <a:t>BIG DATA </a:t>
            </a:r>
            <a:endParaRPr lang="en-CA" sz="8000" dirty="0">
              <a:latin typeface="Alégre Sans" panose="02060606060101040101" pitchFamily="18" charset="0"/>
            </a:endParaRPr>
          </a:p>
        </p:txBody>
      </p:sp>
      <p:sp>
        <p:nvSpPr>
          <p:cNvPr id="3" name="Content Placeholder 2"/>
          <p:cNvSpPr>
            <a:spLocks noGrp="1"/>
          </p:cNvSpPr>
          <p:nvPr>
            <p:ph idx="1"/>
          </p:nvPr>
        </p:nvSpPr>
        <p:spPr>
          <a:xfrm>
            <a:off x="371476" y="1565558"/>
            <a:ext cx="5724524" cy="4873341"/>
          </a:xfrm>
        </p:spPr>
        <p:txBody>
          <a:bodyPr>
            <a:noAutofit/>
          </a:bodyPr>
          <a:lstStyle/>
          <a:p>
            <a:r>
              <a:rPr lang="en-US" sz="2600" b="0" i="0" dirty="0">
                <a:solidFill>
                  <a:srgbClr val="121212"/>
                </a:solidFill>
                <a:effectLst/>
              </a:rPr>
              <a:t>Cambridge Analytica Ltd was a British political consulting firm that came to prominence through the Facebook–Cambridge Analytica data scandal.</a:t>
            </a:r>
          </a:p>
          <a:p>
            <a:r>
              <a:rPr lang="en-US" sz="2600" b="0" i="0" dirty="0">
                <a:solidFill>
                  <a:srgbClr val="121212"/>
                </a:solidFill>
                <a:effectLst/>
              </a:rPr>
              <a:t>Cambridge Analytica developed an app called "This Is Your Digital Life" and arranged informed consent process for research and then used </a:t>
            </a:r>
            <a:r>
              <a:rPr lang="en-US" sz="2600" b="0" i="0" dirty="0" err="1">
                <a:solidFill>
                  <a:srgbClr val="121212"/>
                </a:solidFill>
                <a:effectLst/>
              </a:rPr>
              <a:t>facebook</a:t>
            </a:r>
            <a:r>
              <a:rPr lang="en-US" sz="2600" b="0" i="0" dirty="0">
                <a:solidFill>
                  <a:srgbClr val="121212"/>
                </a:solidFill>
                <a:effectLst/>
              </a:rPr>
              <a:t> to collect personal information from survey respondents and their Facebook friends.</a:t>
            </a:r>
          </a:p>
          <a:p>
            <a:r>
              <a:rPr lang="en-US" sz="2600" b="0" i="0" dirty="0">
                <a:solidFill>
                  <a:srgbClr val="121212"/>
                </a:solidFill>
                <a:effectLst/>
              </a:rPr>
              <a:t>This data was obtained illegally. </a:t>
            </a:r>
            <a:endParaRPr lang="en-CA" sz="2600" dirty="0"/>
          </a:p>
        </p:txBody>
      </p:sp>
      <p:grpSp>
        <p:nvGrpSpPr>
          <p:cNvPr id="5" name="Group 4">
            <a:extLst>
              <a:ext uri="{FF2B5EF4-FFF2-40B4-BE49-F238E27FC236}">
                <a16:creationId xmlns:a16="http://schemas.microsoft.com/office/drawing/2014/main" id="{49BB4A78-4E5F-47DA-8D03-4D9E59251B35}"/>
              </a:ext>
            </a:extLst>
          </p:cNvPr>
          <p:cNvGrpSpPr/>
          <p:nvPr/>
        </p:nvGrpSpPr>
        <p:grpSpPr>
          <a:xfrm>
            <a:off x="6467472" y="-7937"/>
            <a:ext cx="5724528" cy="6858000"/>
            <a:chOff x="6467472" y="-7937"/>
            <a:chExt cx="5724528" cy="6858000"/>
          </a:xfrm>
        </p:grpSpPr>
        <p:pic>
          <p:nvPicPr>
            <p:cNvPr id="11268" name="Picture 4">
              <a:extLst>
                <a:ext uri="{FF2B5EF4-FFF2-40B4-BE49-F238E27FC236}">
                  <a16:creationId xmlns:a16="http://schemas.microsoft.com/office/drawing/2014/main" id="{772A584F-F86B-49F0-AEDA-445C618105F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438" r="24948"/>
            <a:stretch/>
          </p:blipFill>
          <p:spPr bwMode="auto">
            <a:xfrm>
              <a:off x="6467473" y="-7937"/>
              <a:ext cx="5724527"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hlinkClick r:id="rId4"/>
              <a:extLst>
                <a:ext uri="{FF2B5EF4-FFF2-40B4-BE49-F238E27FC236}">
                  <a16:creationId xmlns:a16="http://schemas.microsoft.com/office/drawing/2014/main" id="{7074F9C0-C813-4785-8CAC-2B3E83DE0CD7}"/>
                </a:ext>
              </a:extLst>
            </p:cNvPr>
            <p:cNvSpPr txBox="1"/>
            <p:nvPr/>
          </p:nvSpPr>
          <p:spPr>
            <a:xfrm>
              <a:off x="6467472" y="6433337"/>
              <a:ext cx="5724527" cy="369332"/>
            </a:xfrm>
            <a:prstGeom prst="rect">
              <a:avLst/>
            </a:prstGeom>
            <a:noFill/>
          </p:spPr>
          <p:txBody>
            <a:bodyPr wrap="square">
              <a:spAutoFit/>
            </a:bodyPr>
            <a:lstStyle/>
            <a:p>
              <a:pPr algn="ctr"/>
              <a:r>
                <a:rPr lang="en-CA" b="1" i="0" dirty="0">
                  <a:solidFill>
                    <a:schemeClr val="bg1"/>
                  </a:solidFill>
                  <a:effectLst/>
                  <a:latin typeface="Calibri" panose="020F0502020204030204" pitchFamily="34" charset="0"/>
                </a:rPr>
                <a:t> Photo by </a:t>
              </a:r>
              <a:r>
                <a:rPr lang="en-CA" b="1" i="0" dirty="0">
                  <a:solidFill>
                    <a:schemeClr val="bg1"/>
                  </a:solidFill>
                  <a:effectLst/>
                  <a:latin typeface="Calibri" panose="020F0502020204030204" pitchFamily="34" charset="0"/>
                  <a:hlinkClick r:id="rId5" action="ppaction://hlinkfile">
                    <a:extLst>
                      <a:ext uri="{A12FA001-AC4F-418D-AE19-62706E023703}">
                        <ahyp:hlinkClr xmlns:ahyp="http://schemas.microsoft.com/office/drawing/2018/hyperlinkcolor" val="tx"/>
                      </a:ext>
                    </a:extLst>
                  </a:hlinkClick>
                </a:rPr>
                <a:t>shopcatalog</a:t>
              </a:r>
              <a:r>
                <a:rPr lang="en-CA" b="1" i="0" dirty="0">
                  <a:solidFill>
                    <a:schemeClr val="bg1"/>
                  </a:solidFill>
                  <a:effectLst/>
                  <a:latin typeface="Calibri" panose="020F0502020204030204" pitchFamily="34" charset="0"/>
                </a:rPr>
                <a:t>.com   - Flickr (CC BY 2.0)</a:t>
              </a:r>
            </a:p>
          </p:txBody>
        </p:sp>
      </p:grpSp>
    </p:spTree>
    <p:extLst>
      <p:ext uri="{BB962C8B-B14F-4D97-AF65-F5344CB8AC3E}">
        <p14:creationId xmlns:p14="http://schemas.microsoft.com/office/powerpoint/2010/main" val="1338547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239996"/>
            <a:ext cx="11668125" cy="1325563"/>
          </a:xfrm>
        </p:spPr>
        <p:txBody>
          <a:bodyPr>
            <a:normAutofit/>
          </a:bodyPr>
          <a:lstStyle/>
          <a:p>
            <a:r>
              <a:rPr lang="en-US" altLang="en-US" dirty="0">
                <a:ea typeface="ＭＳ Ｐゴシック" panose="020B0600070205080204" pitchFamily="34" charset="-128"/>
              </a:rPr>
              <a:t>BIG DATA </a:t>
            </a:r>
            <a:endParaRPr lang="en-CA" sz="8000" dirty="0">
              <a:latin typeface="Alégre Sans" panose="02060606060101040101" pitchFamily="18" charset="0"/>
            </a:endParaRPr>
          </a:p>
        </p:txBody>
      </p:sp>
      <p:sp>
        <p:nvSpPr>
          <p:cNvPr id="3" name="Content Placeholder 2"/>
          <p:cNvSpPr>
            <a:spLocks noGrp="1"/>
          </p:cNvSpPr>
          <p:nvPr>
            <p:ph idx="1"/>
          </p:nvPr>
        </p:nvSpPr>
        <p:spPr>
          <a:xfrm>
            <a:off x="371476" y="1565558"/>
            <a:ext cx="5724524" cy="4873341"/>
          </a:xfrm>
        </p:spPr>
        <p:txBody>
          <a:bodyPr>
            <a:noAutofit/>
          </a:bodyPr>
          <a:lstStyle/>
          <a:p>
            <a:r>
              <a:rPr lang="en-US" sz="2400" i="0" dirty="0">
                <a:solidFill>
                  <a:srgbClr val="121212"/>
                </a:solidFill>
                <a:effectLst/>
              </a:rPr>
              <a:t>This data was then used to be able to create ideological profiles and disseminate fake news and disinformation in order to bring about desired results in elections </a:t>
            </a:r>
          </a:p>
          <a:p>
            <a:r>
              <a:rPr lang="en-US" sz="2400" i="0" dirty="0">
                <a:solidFill>
                  <a:srgbClr val="121212"/>
                </a:solidFill>
                <a:effectLst/>
              </a:rPr>
              <a:t>Cambridge Analytica used research on Facebook users and their contacts to manipulate their political views without their consent</a:t>
            </a:r>
          </a:p>
          <a:p>
            <a:pPr marL="0" indent="0">
              <a:buNone/>
            </a:pPr>
            <a:r>
              <a:rPr lang="en-US" sz="2400" i="0" dirty="0">
                <a:solidFill>
                  <a:srgbClr val="121212"/>
                </a:solidFill>
                <a:effectLst/>
              </a:rPr>
              <a:t>Examples …</a:t>
            </a:r>
          </a:p>
          <a:p>
            <a:r>
              <a:rPr lang="en-US" sz="2400" i="0" dirty="0">
                <a:solidFill>
                  <a:srgbClr val="121212"/>
                </a:solidFill>
                <a:effectLst/>
              </a:rPr>
              <a:t>Pro-Russian Czech president campaign</a:t>
            </a:r>
          </a:p>
          <a:p>
            <a:r>
              <a:rPr lang="en-US" sz="2400" i="0" dirty="0">
                <a:solidFill>
                  <a:srgbClr val="000000"/>
                </a:solidFill>
                <a:effectLst/>
              </a:rPr>
              <a:t>Ted Cruz campaign</a:t>
            </a:r>
          </a:p>
          <a:p>
            <a:r>
              <a:rPr lang="en-US" sz="2400" i="0" dirty="0">
                <a:solidFill>
                  <a:srgbClr val="000000"/>
                </a:solidFill>
                <a:effectLst/>
              </a:rPr>
              <a:t>Donald Trump campaign</a:t>
            </a:r>
          </a:p>
          <a:p>
            <a:r>
              <a:rPr lang="en-US" sz="2400" dirty="0">
                <a:solidFill>
                  <a:srgbClr val="000000"/>
                </a:solidFill>
              </a:rPr>
              <a:t>Brexit  Vote Campaign</a:t>
            </a:r>
          </a:p>
          <a:p>
            <a:endParaRPr lang="en-US" sz="1600" b="1" dirty="0">
              <a:solidFill>
                <a:srgbClr val="000000"/>
              </a:solidFill>
              <a:latin typeface="Arial" panose="020B0604020202020204" pitchFamily="34" charset="0"/>
            </a:endParaRPr>
          </a:p>
          <a:p>
            <a:endParaRPr lang="en-US" sz="1600" b="1" i="0" dirty="0">
              <a:solidFill>
                <a:srgbClr val="000000"/>
              </a:solidFill>
              <a:effectLst/>
              <a:latin typeface="Arial" panose="020B0604020202020204" pitchFamily="34" charset="0"/>
            </a:endParaRPr>
          </a:p>
          <a:p>
            <a:endParaRPr lang="en-CA" sz="2600" dirty="0"/>
          </a:p>
        </p:txBody>
      </p:sp>
      <p:grpSp>
        <p:nvGrpSpPr>
          <p:cNvPr id="5" name="Group 4">
            <a:extLst>
              <a:ext uri="{FF2B5EF4-FFF2-40B4-BE49-F238E27FC236}">
                <a16:creationId xmlns:a16="http://schemas.microsoft.com/office/drawing/2014/main" id="{C8CB2CBA-01C4-421A-9725-4262B928D590}"/>
              </a:ext>
            </a:extLst>
          </p:cNvPr>
          <p:cNvGrpSpPr/>
          <p:nvPr/>
        </p:nvGrpSpPr>
        <p:grpSpPr>
          <a:xfrm>
            <a:off x="6467472" y="-7937"/>
            <a:ext cx="5724528" cy="6858000"/>
            <a:chOff x="6467472" y="-7937"/>
            <a:chExt cx="5724528" cy="6858000"/>
          </a:xfrm>
        </p:grpSpPr>
        <p:pic>
          <p:nvPicPr>
            <p:cNvPr id="6" name="Picture 4">
              <a:extLst>
                <a:ext uri="{FF2B5EF4-FFF2-40B4-BE49-F238E27FC236}">
                  <a16:creationId xmlns:a16="http://schemas.microsoft.com/office/drawing/2014/main" id="{ED30488A-ED25-4F35-B666-4DE111C8F71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438" r="24948"/>
            <a:stretch/>
          </p:blipFill>
          <p:spPr bwMode="auto">
            <a:xfrm>
              <a:off x="6467473" y="-7937"/>
              <a:ext cx="5724527"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hlinkClick r:id="rId4"/>
              <a:extLst>
                <a:ext uri="{FF2B5EF4-FFF2-40B4-BE49-F238E27FC236}">
                  <a16:creationId xmlns:a16="http://schemas.microsoft.com/office/drawing/2014/main" id="{01790BB1-C2C9-4EE7-9958-EE68F4D17D4C}"/>
                </a:ext>
              </a:extLst>
            </p:cNvPr>
            <p:cNvSpPr txBox="1"/>
            <p:nvPr/>
          </p:nvSpPr>
          <p:spPr>
            <a:xfrm>
              <a:off x="6467472" y="6433337"/>
              <a:ext cx="5724527" cy="369332"/>
            </a:xfrm>
            <a:prstGeom prst="rect">
              <a:avLst/>
            </a:prstGeom>
            <a:noFill/>
          </p:spPr>
          <p:txBody>
            <a:bodyPr wrap="square">
              <a:spAutoFit/>
            </a:bodyPr>
            <a:lstStyle/>
            <a:p>
              <a:pPr algn="ctr"/>
              <a:r>
                <a:rPr lang="en-CA" b="1" i="0" dirty="0">
                  <a:solidFill>
                    <a:schemeClr val="bg1"/>
                  </a:solidFill>
                  <a:effectLst/>
                  <a:latin typeface="Calibri" panose="020F0502020204030204" pitchFamily="34" charset="0"/>
                </a:rPr>
                <a:t> Photo by </a:t>
              </a:r>
              <a:r>
                <a:rPr lang="en-CA" b="1" i="0" dirty="0">
                  <a:solidFill>
                    <a:schemeClr val="bg1"/>
                  </a:solidFill>
                  <a:effectLst/>
                  <a:latin typeface="Calibri" panose="020F0502020204030204" pitchFamily="34" charset="0"/>
                  <a:hlinkClick r:id="rId5" action="ppaction://hlinkfile">
                    <a:extLst>
                      <a:ext uri="{A12FA001-AC4F-418D-AE19-62706E023703}">
                        <ahyp:hlinkClr xmlns:ahyp="http://schemas.microsoft.com/office/drawing/2018/hyperlinkcolor" val="tx"/>
                      </a:ext>
                    </a:extLst>
                  </a:hlinkClick>
                </a:rPr>
                <a:t>shopcatalog</a:t>
              </a:r>
              <a:r>
                <a:rPr lang="en-CA" b="1" i="0" dirty="0">
                  <a:solidFill>
                    <a:schemeClr val="bg1"/>
                  </a:solidFill>
                  <a:effectLst/>
                  <a:latin typeface="Calibri" panose="020F0502020204030204" pitchFamily="34" charset="0"/>
                </a:rPr>
                <a:t>.com   - Flickr (CC BY 2.0)</a:t>
              </a:r>
            </a:p>
          </p:txBody>
        </p:sp>
      </p:grpSp>
    </p:spTree>
    <p:extLst>
      <p:ext uri="{BB962C8B-B14F-4D97-AF65-F5344CB8AC3E}">
        <p14:creationId xmlns:p14="http://schemas.microsoft.com/office/powerpoint/2010/main" val="157375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9" y="239996"/>
            <a:ext cx="5943601" cy="1325563"/>
          </a:xfrm>
        </p:spPr>
        <p:txBody>
          <a:bodyPr>
            <a:normAutofit/>
          </a:bodyPr>
          <a:lstStyle/>
          <a:p>
            <a:r>
              <a:rPr lang="en-US" altLang="en-US" dirty="0">
                <a:ea typeface="ＭＳ Ｐゴシック" panose="020B0600070205080204" pitchFamily="34" charset="-128"/>
              </a:rPr>
              <a:t>OUTCOMES</a:t>
            </a:r>
            <a:endParaRPr lang="en-CA" sz="8000" dirty="0">
              <a:latin typeface="Alégre Sans" panose="02060606060101040101" pitchFamily="18" charset="0"/>
            </a:endParaRPr>
          </a:p>
        </p:txBody>
      </p:sp>
      <p:sp>
        <p:nvSpPr>
          <p:cNvPr id="3" name="Content Placeholder 2"/>
          <p:cNvSpPr>
            <a:spLocks noGrp="1"/>
          </p:cNvSpPr>
          <p:nvPr>
            <p:ph idx="1"/>
          </p:nvPr>
        </p:nvSpPr>
        <p:spPr>
          <a:xfrm>
            <a:off x="6096000" y="1565558"/>
            <a:ext cx="5724525" cy="4873341"/>
          </a:xfrm>
        </p:spPr>
        <p:txBody>
          <a:bodyPr>
            <a:noAutofit/>
          </a:bodyPr>
          <a:lstStyle/>
          <a:p>
            <a:r>
              <a:rPr lang="en-US" sz="2600" b="0" i="0" dirty="0">
                <a:solidFill>
                  <a:srgbClr val="121212"/>
                </a:solidFill>
                <a:effectLst/>
              </a:rPr>
              <a:t>Nix had allowed companies to offer potentially unethical services, including </a:t>
            </a:r>
          </a:p>
          <a:p>
            <a:r>
              <a:rPr lang="en-US" sz="2600" b="0" i="0" dirty="0">
                <a:solidFill>
                  <a:srgbClr val="121212"/>
                </a:solidFill>
                <a:effectLst/>
              </a:rPr>
              <a:t>“bribery or honey-trap stings, </a:t>
            </a:r>
          </a:p>
          <a:p>
            <a:r>
              <a:rPr lang="en-US" sz="2600" b="0" i="0" dirty="0">
                <a:solidFill>
                  <a:srgbClr val="121212"/>
                </a:solidFill>
                <a:effectLst/>
              </a:rPr>
              <a:t>voter disengagement campaigns, </a:t>
            </a:r>
          </a:p>
          <a:p>
            <a:r>
              <a:rPr lang="en-US" sz="2600" b="0" i="0" dirty="0">
                <a:solidFill>
                  <a:srgbClr val="121212"/>
                </a:solidFill>
                <a:effectLst/>
              </a:rPr>
              <a:t>obtaining information to discredit political opponents</a:t>
            </a:r>
          </a:p>
          <a:p>
            <a:r>
              <a:rPr lang="en-US" sz="2600" b="0" i="0" dirty="0">
                <a:solidFill>
                  <a:srgbClr val="121212"/>
                </a:solidFill>
                <a:effectLst/>
              </a:rPr>
              <a:t>spreading information anonymously in political campaigns</a:t>
            </a:r>
          </a:p>
          <a:p>
            <a:r>
              <a:rPr lang="en-US" sz="2600" b="0" i="0" dirty="0">
                <a:solidFill>
                  <a:srgbClr val="121212"/>
                </a:solidFill>
                <a:effectLst/>
              </a:rPr>
              <a:t>Alexander Nix, boss of Cambridge Analytica, was banned from serving as a company director for 7 years</a:t>
            </a:r>
            <a:endParaRPr lang="en-CA" sz="2600" dirty="0"/>
          </a:p>
        </p:txBody>
      </p:sp>
      <p:grpSp>
        <p:nvGrpSpPr>
          <p:cNvPr id="5" name="Group 4">
            <a:extLst>
              <a:ext uri="{FF2B5EF4-FFF2-40B4-BE49-F238E27FC236}">
                <a16:creationId xmlns:a16="http://schemas.microsoft.com/office/drawing/2014/main" id="{6F8CA43C-AC2C-426E-A695-F3DB6437CD5E}"/>
              </a:ext>
            </a:extLst>
          </p:cNvPr>
          <p:cNvGrpSpPr/>
          <p:nvPr/>
        </p:nvGrpSpPr>
        <p:grpSpPr>
          <a:xfrm>
            <a:off x="-1" y="-7937"/>
            <a:ext cx="5724526" cy="6865937"/>
            <a:chOff x="-1" y="-7937"/>
            <a:chExt cx="5724526" cy="6865937"/>
          </a:xfrm>
        </p:grpSpPr>
        <p:pic>
          <p:nvPicPr>
            <p:cNvPr id="3074" name="Picture 2">
              <a:extLst>
                <a:ext uri="{FF2B5EF4-FFF2-40B4-BE49-F238E27FC236}">
                  <a16:creationId xmlns:a16="http://schemas.microsoft.com/office/drawing/2014/main" id="{17AFBA06-5D47-4F4B-BEBB-C056E9E9DD0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5682"/>
            <a:stretch/>
          </p:blipFill>
          <p:spPr bwMode="auto">
            <a:xfrm flipH="1">
              <a:off x="-1" y="-7937"/>
              <a:ext cx="5724525" cy="686593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67CCF385-D3C2-4D99-8029-5DA9C5ED24BF}"/>
                </a:ext>
              </a:extLst>
            </p:cNvPr>
            <p:cNvSpPr/>
            <p:nvPr/>
          </p:nvSpPr>
          <p:spPr>
            <a:xfrm>
              <a:off x="1" y="4591050"/>
              <a:ext cx="5724524" cy="2266950"/>
            </a:xfrm>
            <a:prstGeom prst="rect">
              <a:avLst/>
            </a:prstGeom>
            <a:gradFill>
              <a:gsLst>
                <a:gs pos="87000">
                  <a:schemeClr val="tx1">
                    <a:lumMod val="95000"/>
                    <a:lumOff val="5000"/>
                  </a:schemeClr>
                </a:gs>
                <a:gs pos="17000">
                  <a:schemeClr val="tx1">
                    <a:lumMod val="95000"/>
                    <a:lumOff val="5000"/>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hlinkClick r:id="rId4"/>
              <a:extLst>
                <a:ext uri="{FF2B5EF4-FFF2-40B4-BE49-F238E27FC236}">
                  <a16:creationId xmlns:a16="http://schemas.microsoft.com/office/drawing/2014/main" id="{4D0E23C1-F860-40C7-B1E7-ED79598FF135}"/>
                </a:ext>
              </a:extLst>
            </p:cNvPr>
            <p:cNvSpPr txBox="1"/>
            <p:nvPr/>
          </p:nvSpPr>
          <p:spPr>
            <a:xfrm>
              <a:off x="-1" y="6438899"/>
              <a:ext cx="5724525" cy="338554"/>
            </a:xfrm>
            <a:prstGeom prst="rect">
              <a:avLst/>
            </a:prstGeom>
            <a:noFill/>
          </p:spPr>
          <p:txBody>
            <a:bodyPr wrap="square">
              <a:spAutoFit/>
            </a:bodyPr>
            <a:lstStyle/>
            <a:p>
              <a:pPr algn="ctr"/>
              <a:r>
                <a:rPr lang="en-CA" sz="1600" b="0" i="0" u="none" strike="noStrike" dirty="0">
                  <a:solidFill>
                    <a:schemeClr val="bg1"/>
                  </a:solidFill>
                  <a:effectLst/>
                  <a:hlinkClick r:id="rId5">
                    <a:extLst>
                      <a:ext uri="{A12FA001-AC4F-418D-AE19-62706E023703}">
                        <ahyp:hlinkClr xmlns:ahyp="http://schemas.microsoft.com/office/drawing/2018/hyperlinkcolor" val="tx"/>
                      </a:ext>
                    </a:extLst>
                  </a:hlinkClick>
                </a:rPr>
                <a:t>Photo </a:t>
              </a:r>
              <a:r>
                <a:rPr lang="en-CA" sz="1600" b="0" i="0" u="none" strike="noStrike" dirty="0" err="1">
                  <a:solidFill>
                    <a:schemeClr val="bg1"/>
                  </a:solidFill>
                  <a:effectLst/>
                  <a:hlinkClick r:id="rId5">
                    <a:extLst>
                      <a:ext uri="{A12FA001-AC4F-418D-AE19-62706E023703}">
                        <ahyp:hlinkClr xmlns:ahyp="http://schemas.microsoft.com/office/drawing/2018/hyperlinkcolor" val="tx"/>
                      </a:ext>
                    </a:extLst>
                  </a:hlinkClick>
                </a:rPr>
                <a:t>byWeb</a:t>
              </a:r>
              <a:r>
                <a:rPr lang="en-CA" sz="1600" b="0" i="0" u="none" strike="noStrike" dirty="0">
                  <a:solidFill>
                    <a:schemeClr val="bg1"/>
                  </a:solidFill>
                  <a:effectLst/>
                  <a:hlinkClick r:id="rId5">
                    <a:extLst>
                      <a:ext uri="{A12FA001-AC4F-418D-AE19-62706E023703}">
                        <ahyp:hlinkClr xmlns:ahyp="http://schemas.microsoft.com/office/drawing/2018/hyperlinkcolor" val="tx"/>
                      </a:ext>
                    </a:extLst>
                  </a:hlinkClick>
                </a:rPr>
                <a:t> Summit</a:t>
              </a:r>
              <a:r>
                <a:rPr lang="en-CA" sz="1600" b="0" i="0" dirty="0">
                  <a:solidFill>
                    <a:schemeClr val="bg1"/>
                  </a:solidFill>
                  <a:effectLst/>
                </a:rPr>
                <a:t> - </a:t>
              </a:r>
              <a:r>
                <a:rPr lang="en-CA" sz="1600" b="0" i="0" u="none" strike="noStrike" dirty="0">
                  <a:solidFill>
                    <a:schemeClr val="bg1"/>
                  </a:solidFill>
                  <a:effectLst/>
                  <a:hlinkClick r:id="rId4">
                    <a:extLst>
                      <a:ext uri="{A12FA001-AC4F-418D-AE19-62706E023703}">
                        <ahyp:hlinkClr xmlns:ahyp="http://schemas.microsoft.com/office/drawing/2018/hyperlinkcolor" val="tx"/>
                      </a:ext>
                    </a:extLst>
                  </a:hlinkClick>
                </a:rPr>
                <a:t>SAM_7378</a:t>
              </a:r>
              <a:r>
                <a:rPr lang="en-CA" sz="1600" b="0" i="0" u="none" strike="noStrike" dirty="0">
                  <a:solidFill>
                    <a:schemeClr val="bg1"/>
                  </a:solidFill>
                  <a:effectLst/>
                </a:rPr>
                <a:t> CCBY 2.0</a:t>
              </a:r>
              <a:endParaRPr lang="en-CA" sz="1600" dirty="0">
                <a:solidFill>
                  <a:schemeClr val="bg1"/>
                </a:solidFill>
              </a:endParaRPr>
            </a:p>
          </p:txBody>
        </p:sp>
      </p:grpSp>
    </p:spTree>
    <p:extLst>
      <p:ext uri="{BB962C8B-B14F-4D97-AF65-F5344CB8AC3E}">
        <p14:creationId xmlns:p14="http://schemas.microsoft.com/office/powerpoint/2010/main" val="899530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239996"/>
            <a:ext cx="11668125" cy="1325563"/>
          </a:xfrm>
        </p:spPr>
        <p:txBody>
          <a:bodyPr>
            <a:normAutofit fontScale="90000"/>
          </a:bodyPr>
          <a:lstStyle/>
          <a:p>
            <a:pPr algn="ctr"/>
            <a:r>
              <a:rPr lang="en-US" altLang="en-US" dirty="0">
                <a:ea typeface="ＭＳ Ｐゴシック" panose="020B0600070205080204" pitchFamily="34" charset="-128"/>
              </a:rPr>
              <a:t>How conservatives learned </a:t>
            </a:r>
            <a:br>
              <a:rPr lang="en-US" altLang="en-US" dirty="0">
                <a:ea typeface="ＭＳ Ｐゴシック" panose="020B0600070205080204" pitchFamily="34" charset="-128"/>
              </a:rPr>
            </a:br>
            <a:r>
              <a:rPr lang="en-US" altLang="en-US" dirty="0">
                <a:ea typeface="ＭＳ Ｐゴシック" panose="020B0600070205080204" pitchFamily="34" charset="-128"/>
              </a:rPr>
              <a:t>to wield power inside Facebook</a:t>
            </a:r>
            <a:endParaRPr lang="en-CA" sz="8000" dirty="0">
              <a:latin typeface="Alégre Sans" panose="02060606060101040101" pitchFamily="18" charset="0"/>
            </a:endParaRPr>
          </a:p>
        </p:txBody>
      </p:sp>
      <p:grpSp>
        <p:nvGrpSpPr>
          <p:cNvPr id="4" name="Group 3">
            <a:extLst>
              <a:ext uri="{FF2B5EF4-FFF2-40B4-BE49-F238E27FC236}">
                <a16:creationId xmlns:a16="http://schemas.microsoft.com/office/drawing/2014/main" id="{413BDC78-6A07-46E2-B2B4-80E7C219A25A}"/>
              </a:ext>
            </a:extLst>
          </p:cNvPr>
          <p:cNvGrpSpPr/>
          <p:nvPr/>
        </p:nvGrpSpPr>
        <p:grpSpPr>
          <a:xfrm>
            <a:off x="1924050" y="2057399"/>
            <a:ext cx="8343899" cy="4800601"/>
            <a:chOff x="1924050" y="2057399"/>
            <a:chExt cx="8343899" cy="4800601"/>
          </a:xfrm>
        </p:grpSpPr>
        <p:pic>
          <p:nvPicPr>
            <p:cNvPr id="2050" name="Picture 2" descr="Pile of 3d facebook logos Free Photo">
              <a:extLst>
                <a:ext uri="{FF2B5EF4-FFF2-40B4-BE49-F238E27FC236}">
                  <a16:creationId xmlns:a16="http://schemas.microsoft.com/office/drawing/2014/main" id="{57C00249-3C96-4E5A-8647-5F6C70875F8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489" b="5141"/>
            <a:stretch/>
          </p:blipFill>
          <p:spPr bwMode="auto">
            <a:xfrm>
              <a:off x="1924050" y="2057399"/>
              <a:ext cx="8343899" cy="48006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hlinkClick r:id="rId4"/>
              <a:extLst>
                <a:ext uri="{FF2B5EF4-FFF2-40B4-BE49-F238E27FC236}">
                  <a16:creationId xmlns:a16="http://schemas.microsoft.com/office/drawing/2014/main" id="{45AC1C5A-9582-4638-8E94-1260A35A2DE2}"/>
                </a:ext>
              </a:extLst>
            </p:cNvPr>
            <p:cNvSpPr txBox="1"/>
            <p:nvPr/>
          </p:nvSpPr>
          <p:spPr>
            <a:xfrm>
              <a:off x="1924050" y="6324600"/>
              <a:ext cx="8343899" cy="369332"/>
            </a:xfrm>
            <a:prstGeom prst="rect">
              <a:avLst/>
            </a:prstGeom>
            <a:noFill/>
          </p:spPr>
          <p:txBody>
            <a:bodyPr wrap="square">
              <a:spAutoFit/>
            </a:bodyPr>
            <a:lstStyle/>
            <a:p>
              <a:pPr algn="ctr"/>
              <a:r>
                <a:rPr lang="en-CA" b="1" dirty="0">
                  <a:solidFill>
                    <a:schemeClr val="bg1"/>
                  </a:solidFill>
                </a:rPr>
                <a:t>Photo by natanaelginting - freepik.com</a:t>
              </a:r>
            </a:p>
          </p:txBody>
        </p:sp>
      </p:grpSp>
    </p:spTree>
    <p:extLst>
      <p:ext uri="{BB962C8B-B14F-4D97-AF65-F5344CB8AC3E}">
        <p14:creationId xmlns:p14="http://schemas.microsoft.com/office/powerpoint/2010/main" val="1419492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239996"/>
            <a:ext cx="5724525" cy="1325563"/>
          </a:xfrm>
        </p:spPr>
        <p:txBody>
          <a:bodyPr>
            <a:normAutofit/>
          </a:bodyPr>
          <a:lstStyle/>
          <a:p>
            <a:r>
              <a:rPr lang="en-US" altLang="en-US" dirty="0">
                <a:ea typeface="ＭＳ Ｐゴシック" panose="020B0600070205080204" pitchFamily="34" charset="-128"/>
              </a:rPr>
              <a:t>summary</a:t>
            </a:r>
            <a:endParaRPr lang="en-CA" sz="8000" dirty="0">
              <a:latin typeface="Alégre Sans" panose="02060606060101040101" pitchFamily="18" charset="0"/>
            </a:endParaRPr>
          </a:p>
        </p:txBody>
      </p:sp>
      <p:sp>
        <p:nvSpPr>
          <p:cNvPr id="3" name="Content Placeholder 2"/>
          <p:cNvSpPr>
            <a:spLocks noGrp="1"/>
          </p:cNvSpPr>
          <p:nvPr>
            <p:ph idx="1"/>
          </p:nvPr>
        </p:nvSpPr>
        <p:spPr>
          <a:xfrm>
            <a:off x="371475" y="1557338"/>
            <a:ext cx="5559425" cy="4873341"/>
          </a:xfrm>
        </p:spPr>
        <p:txBody>
          <a:bodyPr>
            <a:noAutofit/>
          </a:bodyPr>
          <a:lstStyle/>
          <a:p>
            <a:pPr algn="l"/>
            <a:r>
              <a:rPr lang="en-US" sz="2200" b="0" i="0" dirty="0">
                <a:solidFill>
                  <a:srgbClr val="464646"/>
                </a:solidFill>
                <a:effectLst/>
              </a:rPr>
              <a:t>As great as social media can be for connecting people, it is also a means to influence people—even without their knowledge. </a:t>
            </a:r>
          </a:p>
          <a:p>
            <a:pPr algn="l"/>
            <a:r>
              <a:rPr lang="en-US" sz="2200" b="0" i="0" dirty="0">
                <a:solidFill>
                  <a:srgbClr val="464646"/>
                </a:solidFill>
                <a:effectLst/>
              </a:rPr>
              <a:t>We are profiled on social media. That “consumer intelligence” is sold and used. </a:t>
            </a:r>
          </a:p>
          <a:p>
            <a:pPr algn="l"/>
            <a:r>
              <a:rPr lang="en-US" sz="2200" b="0" i="0" dirty="0">
                <a:solidFill>
                  <a:srgbClr val="464646"/>
                </a:solidFill>
                <a:effectLst/>
              </a:rPr>
              <a:t>When distorted or untrue information is intentionally placed on social media to disrupt elections and major policy decisions, it threatens truth and democracy. </a:t>
            </a:r>
          </a:p>
          <a:p>
            <a:pPr algn="l"/>
            <a:r>
              <a:rPr lang="en-US" sz="2200" b="0" i="0" dirty="0">
                <a:solidFill>
                  <a:srgbClr val="464646"/>
                </a:solidFill>
                <a:effectLst/>
              </a:rPr>
              <a:t>Disinformation, fake news and deepfakes are everywhere online now. </a:t>
            </a:r>
          </a:p>
          <a:p>
            <a:pPr algn="l"/>
            <a:r>
              <a:rPr lang="en-US" sz="2200" b="0" i="0" dirty="0">
                <a:solidFill>
                  <a:srgbClr val="464646"/>
                </a:solidFill>
                <a:effectLst/>
              </a:rPr>
              <a:t>We must employ critical media literacy, fact check, and resist being manipulated by your own biases.</a:t>
            </a:r>
          </a:p>
        </p:txBody>
      </p:sp>
      <p:pic>
        <p:nvPicPr>
          <p:cNvPr id="12290" name="Picture 2" descr="Close-Up Photo Of Black Smartphone ">
            <a:extLst>
              <a:ext uri="{FF2B5EF4-FFF2-40B4-BE49-F238E27FC236}">
                <a16:creationId xmlns:a16="http://schemas.microsoft.com/office/drawing/2014/main" id="{09C589C1-8190-456E-90CD-9B935E331E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275" t="36990" r="3880" b="6088"/>
          <a:stretch/>
        </p:blipFill>
        <p:spPr bwMode="auto">
          <a:xfrm>
            <a:off x="6115050" y="-1"/>
            <a:ext cx="6084888" cy="685006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4E48F1B-0E76-4384-9791-FC3AC34917C5}"/>
              </a:ext>
            </a:extLst>
          </p:cNvPr>
          <p:cNvSpPr txBox="1"/>
          <p:nvPr/>
        </p:nvSpPr>
        <p:spPr>
          <a:xfrm>
            <a:off x="6673175" y="6246013"/>
            <a:ext cx="6264612" cy="369332"/>
          </a:xfrm>
          <a:prstGeom prst="rect">
            <a:avLst/>
          </a:prstGeom>
          <a:noFill/>
        </p:spPr>
        <p:txBody>
          <a:bodyPr wrap="square">
            <a:spAutoFit/>
          </a:bodyPr>
          <a:lstStyle/>
          <a:p>
            <a:r>
              <a:rPr lang="en-US" b="0" i="0" dirty="0">
                <a:solidFill>
                  <a:schemeClr val="bg1"/>
                </a:solidFill>
                <a:effectLst/>
                <a:latin typeface="Calibri" panose="020F0502020204030204" pitchFamily="34" charset="0"/>
              </a:rPr>
              <a:t>Photo by </a:t>
            </a:r>
            <a:r>
              <a:rPr lang="en-US" b="1" i="0" u="none" strike="noStrike" dirty="0">
                <a:solidFill>
                  <a:schemeClr val="bg1"/>
                </a:solidFill>
                <a:effectLst/>
                <a:latin typeface="Calibri" panose="020F0502020204030204" pitchFamily="34" charset="0"/>
                <a:hlinkClick r:id="rId4">
                  <a:extLst>
                    <a:ext uri="{A12FA001-AC4F-418D-AE19-62706E023703}">
                      <ahyp:hlinkClr xmlns:ahyp="http://schemas.microsoft.com/office/drawing/2018/hyperlinkcolor" val="tx"/>
                    </a:ext>
                  </a:extLst>
                </a:hlinkClick>
              </a:rPr>
              <a:t>Polina Zimmerman</a:t>
            </a:r>
            <a:r>
              <a:rPr lang="en-US" b="0" i="0" dirty="0">
                <a:solidFill>
                  <a:schemeClr val="bg1"/>
                </a:solidFill>
                <a:effectLst/>
                <a:latin typeface="Calibri" panose="020F0502020204030204" pitchFamily="34" charset="0"/>
              </a:rPr>
              <a:t> from </a:t>
            </a:r>
            <a:r>
              <a:rPr lang="en-US" b="1" i="0" u="none" strike="noStrike" dirty="0" err="1">
                <a:solidFill>
                  <a:schemeClr val="bg1"/>
                </a:solidFill>
                <a:effectLst/>
                <a:latin typeface="Calibri" panose="020F0502020204030204" pitchFamily="34" charset="0"/>
                <a:hlinkClick r:id="rId5">
                  <a:extLst>
                    <a:ext uri="{A12FA001-AC4F-418D-AE19-62706E023703}">
                      <ahyp:hlinkClr xmlns:ahyp="http://schemas.microsoft.com/office/drawing/2018/hyperlinkcolor" val="tx"/>
                    </a:ext>
                  </a:extLst>
                </a:hlinkClick>
              </a:rPr>
              <a:t>Pexels</a:t>
            </a:r>
            <a:endParaRPr lang="en-US" dirty="0">
              <a:solidFill>
                <a:schemeClr val="bg1"/>
              </a:solidFill>
            </a:endParaRPr>
          </a:p>
        </p:txBody>
      </p:sp>
    </p:spTree>
    <p:extLst>
      <p:ext uri="{BB962C8B-B14F-4D97-AF65-F5344CB8AC3E}">
        <p14:creationId xmlns:p14="http://schemas.microsoft.com/office/powerpoint/2010/main" val="3933616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up of a spider web&#10;&#10;Description automatically generated with low confidence">
            <a:extLst>
              <a:ext uri="{FF2B5EF4-FFF2-40B4-BE49-F238E27FC236}">
                <a16:creationId xmlns:a16="http://schemas.microsoft.com/office/drawing/2014/main" id="{21324B07-E227-46C2-B874-286DD842031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9059"/>
          <a:stretch/>
        </p:blipFill>
        <p:spPr>
          <a:xfrm>
            <a:off x="-72231" y="-1"/>
            <a:ext cx="12280897" cy="6858001"/>
          </a:xfrm>
          <a:prstGeom prst="rect">
            <a:avLst/>
          </a:prstGeom>
        </p:spPr>
      </p:pic>
      <p:sp>
        <p:nvSpPr>
          <p:cNvPr id="5" name="Title 1">
            <a:extLst>
              <a:ext uri="{FF2B5EF4-FFF2-40B4-BE49-F238E27FC236}">
                <a16:creationId xmlns:a16="http://schemas.microsoft.com/office/drawing/2014/main" id="{E3AA21DE-D125-4736-8DBE-62BC5DF8E9C8}"/>
              </a:ext>
            </a:extLst>
          </p:cNvPr>
          <p:cNvSpPr txBox="1">
            <a:spLocks/>
          </p:cNvSpPr>
          <p:nvPr/>
        </p:nvSpPr>
        <p:spPr>
          <a:xfrm>
            <a:off x="0" y="4376568"/>
            <a:ext cx="12180887" cy="1325563"/>
          </a:xfrm>
          <a:prstGeom prst="rect">
            <a:avLst/>
          </a:prstGeom>
        </p:spPr>
        <p:txBody>
          <a:bodyPr/>
          <a:lstStyle>
            <a:lvl1pPr algn="l" defTabSz="914400" rtl="0" eaLnBrk="1" latinLnBrk="0" hangingPunct="1">
              <a:lnSpc>
                <a:spcPct val="90000"/>
              </a:lnSpc>
              <a:spcBef>
                <a:spcPct val="0"/>
              </a:spcBef>
              <a:buNone/>
              <a:defRPr sz="8000" kern="1200">
                <a:solidFill>
                  <a:schemeClr val="tx1"/>
                </a:solidFill>
                <a:latin typeface="Alégre Sans" panose="02060606060101040101" pitchFamily="18" charset="0"/>
                <a:ea typeface="+mj-ea"/>
                <a:cs typeface="+mj-cs"/>
              </a:defRPr>
            </a:lvl1pPr>
          </a:lstStyle>
          <a:p>
            <a:pPr algn="ctr"/>
            <a:r>
              <a:rPr lang="en-CA" dirty="0">
                <a:solidFill>
                  <a:schemeClr val="bg1"/>
                </a:solidFill>
              </a:rPr>
              <a:t>QUESTIONS</a:t>
            </a:r>
          </a:p>
        </p:txBody>
      </p:sp>
      <p:sp>
        <p:nvSpPr>
          <p:cNvPr id="8" name="TextBox 7">
            <a:extLst>
              <a:ext uri="{FF2B5EF4-FFF2-40B4-BE49-F238E27FC236}">
                <a16:creationId xmlns:a16="http://schemas.microsoft.com/office/drawing/2014/main" id="{C96F4CDE-49B5-414B-81BD-D5203B8EE821}"/>
              </a:ext>
            </a:extLst>
          </p:cNvPr>
          <p:cNvSpPr txBox="1"/>
          <p:nvPr/>
        </p:nvSpPr>
        <p:spPr>
          <a:xfrm>
            <a:off x="27781" y="6335961"/>
            <a:ext cx="12180886" cy="338554"/>
          </a:xfrm>
          <a:prstGeom prst="rect">
            <a:avLst/>
          </a:prstGeom>
          <a:noFill/>
        </p:spPr>
        <p:txBody>
          <a:bodyPr wrap="square">
            <a:spAutoFit/>
          </a:bodyPr>
          <a:lstStyle/>
          <a:p>
            <a:pPr algn="ctr"/>
            <a:r>
              <a:rPr lang="en-US" sz="1600" b="1" i="0" dirty="0">
                <a:solidFill>
                  <a:schemeClr val="bg1"/>
                </a:solidFill>
                <a:effectLst/>
              </a:rPr>
              <a:t>Photo by </a:t>
            </a:r>
            <a:r>
              <a:rPr lang="en-US" sz="1600" b="1" i="0" u="sng" dirty="0">
                <a:solidFill>
                  <a:schemeClr val="bg1"/>
                </a:solidFill>
                <a:effectLst/>
                <a:hlinkClick r:id="rId4">
                  <a:extLst>
                    <a:ext uri="{A12FA001-AC4F-418D-AE19-62706E023703}">
                      <ahyp:hlinkClr xmlns:ahyp="http://schemas.microsoft.com/office/drawing/2018/hyperlinkcolor" val="tx"/>
                    </a:ext>
                  </a:extLst>
                </a:hlinkClick>
              </a:rPr>
              <a:t>Gerd Altmann</a:t>
            </a:r>
            <a:r>
              <a:rPr lang="en-US" sz="1600" b="1" i="0" dirty="0">
                <a:solidFill>
                  <a:schemeClr val="bg1"/>
                </a:solidFill>
                <a:effectLst/>
              </a:rPr>
              <a:t> from </a:t>
            </a:r>
            <a:r>
              <a:rPr lang="en-US" sz="1600" b="1" i="0" u="sng" dirty="0" err="1">
                <a:solidFill>
                  <a:schemeClr val="bg1"/>
                </a:solidFill>
                <a:effectLst/>
                <a:hlinkClick r:id="rId5">
                  <a:extLst>
                    <a:ext uri="{A12FA001-AC4F-418D-AE19-62706E023703}">
                      <ahyp:hlinkClr xmlns:ahyp="http://schemas.microsoft.com/office/drawing/2018/hyperlinkcolor" val="tx"/>
                    </a:ext>
                  </a:extLst>
                </a:hlinkClick>
              </a:rPr>
              <a:t>Pixabay</a:t>
            </a:r>
            <a:r>
              <a:rPr lang="en-US" sz="1600" b="1" i="0" dirty="0">
                <a:solidFill>
                  <a:schemeClr val="bg1"/>
                </a:solidFill>
                <a:effectLst/>
              </a:rPr>
              <a:t> </a:t>
            </a:r>
            <a:endParaRPr lang="en-CA" sz="1600" b="1" dirty="0">
              <a:solidFill>
                <a:schemeClr val="bg1"/>
              </a:solidFill>
            </a:endParaRPr>
          </a:p>
        </p:txBody>
      </p:sp>
    </p:spTree>
    <p:extLst>
      <p:ext uri="{BB962C8B-B14F-4D97-AF65-F5344CB8AC3E}">
        <p14:creationId xmlns:p14="http://schemas.microsoft.com/office/powerpoint/2010/main" val="3789993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7B74275-7CBF-430B-8A98-39ADA2C6304D}"/>
              </a:ext>
            </a:extLst>
          </p:cNvPr>
          <p:cNvSpPr/>
          <p:nvPr/>
        </p:nvSpPr>
        <p:spPr>
          <a:xfrm>
            <a:off x="0" y="-22452"/>
            <a:ext cx="11001830" cy="6858000"/>
          </a:xfrm>
          <a:prstGeom prst="rect">
            <a:avLst/>
          </a:prstGeom>
          <a:gradFill>
            <a:gsLst>
              <a:gs pos="69000">
                <a:schemeClr val="bg1"/>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 name="Title 1"/>
          <p:cNvSpPr>
            <a:spLocks noGrp="1"/>
          </p:cNvSpPr>
          <p:nvPr>
            <p:ph type="title"/>
          </p:nvPr>
        </p:nvSpPr>
        <p:spPr/>
        <p:txBody>
          <a:bodyPr/>
          <a:lstStyle/>
          <a:p>
            <a:r>
              <a:rPr lang="en-CA" dirty="0"/>
              <a:t>LEARNING OUTCOMES</a:t>
            </a:r>
          </a:p>
        </p:txBody>
      </p:sp>
      <p:sp>
        <p:nvSpPr>
          <p:cNvPr id="3" name="Content Placeholder 2"/>
          <p:cNvSpPr>
            <a:spLocks noGrp="1"/>
          </p:cNvSpPr>
          <p:nvPr>
            <p:ph idx="1"/>
          </p:nvPr>
        </p:nvSpPr>
        <p:spPr>
          <a:xfrm>
            <a:off x="371475" y="1565559"/>
            <a:ext cx="5724525" cy="4835241"/>
          </a:xfrm>
        </p:spPr>
        <p:txBody>
          <a:bodyPr>
            <a:normAutofit/>
          </a:bodyPr>
          <a:lstStyle/>
          <a:p>
            <a:pPr marL="0" indent="0">
              <a:buNone/>
            </a:pPr>
            <a:r>
              <a:rPr lang="en-US" sz="2200" b="1" i="0" dirty="0">
                <a:solidFill>
                  <a:srgbClr val="252327"/>
                </a:solidFill>
                <a:effectLst/>
              </a:rPr>
              <a:t>At the end of this session, you will be able to:</a:t>
            </a:r>
            <a:endParaRPr lang="en-US" sz="2200" b="0" i="0" dirty="0">
              <a:solidFill>
                <a:srgbClr val="252327"/>
              </a:solidFill>
              <a:effectLst/>
            </a:endParaRPr>
          </a:p>
          <a:p>
            <a:r>
              <a:rPr lang="en-US" sz="2200" b="0" i="0" dirty="0">
                <a:solidFill>
                  <a:srgbClr val="252327"/>
                </a:solidFill>
                <a:effectLst/>
              </a:rPr>
              <a:t>Identify disinformation in social media.</a:t>
            </a:r>
          </a:p>
          <a:p>
            <a:r>
              <a:rPr lang="en-US" sz="2200" b="0" i="0" dirty="0">
                <a:solidFill>
                  <a:srgbClr val="252327"/>
                </a:solidFill>
                <a:effectLst/>
              </a:rPr>
              <a:t>Examine the forms disinformation can take.</a:t>
            </a:r>
          </a:p>
          <a:p>
            <a:r>
              <a:rPr lang="en-US" sz="2200" b="0" i="0" dirty="0">
                <a:solidFill>
                  <a:srgbClr val="252327"/>
                </a:solidFill>
                <a:effectLst/>
              </a:rPr>
              <a:t>Discuss the motives for creating and spreading disinformation.</a:t>
            </a:r>
          </a:p>
          <a:p>
            <a:r>
              <a:rPr lang="en-US" sz="2200" b="0" i="0" dirty="0">
                <a:solidFill>
                  <a:srgbClr val="252327"/>
                </a:solidFill>
                <a:effectLst/>
              </a:rPr>
              <a:t>Evaluate the impact of disinformation on democratic processes, global citizenship, and yourself.</a:t>
            </a:r>
            <a:endParaRPr lang="en-US" sz="2200" b="1" i="0" dirty="0">
              <a:solidFill>
                <a:srgbClr val="252327"/>
              </a:solidFill>
              <a:effectLst/>
            </a:endParaRPr>
          </a:p>
        </p:txBody>
      </p:sp>
      <p:grpSp>
        <p:nvGrpSpPr>
          <p:cNvPr id="8" name="Group 7">
            <a:extLst>
              <a:ext uri="{FF2B5EF4-FFF2-40B4-BE49-F238E27FC236}">
                <a16:creationId xmlns:a16="http://schemas.microsoft.com/office/drawing/2014/main" id="{60132AC6-DF16-421C-A2A9-7A4A59F5CF35}"/>
              </a:ext>
            </a:extLst>
          </p:cNvPr>
          <p:cNvGrpSpPr/>
          <p:nvPr/>
        </p:nvGrpSpPr>
        <p:grpSpPr>
          <a:xfrm>
            <a:off x="6332538" y="57314"/>
            <a:ext cx="5724526" cy="6108536"/>
            <a:chOff x="371475" y="564706"/>
            <a:chExt cx="5724526" cy="6108536"/>
          </a:xfrm>
        </p:grpSpPr>
        <p:pic>
          <p:nvPicPr>
            <p:cNvPr id="9" name="Picture 8" descr="Icon&#10;&#10;Description automatically generated">
              <a:extLst>
                <a:ext uri="{FF2B5EF4-FFF2-40B4-BE49-F238E27FC236}">
                  <a16:creationId xmlns:a16="http://schemas.microsoft.com/office/drawing/2014/main" id="{9A9B53A2-5417-4D41-A4E9-AF494603C5E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1475" y="564706"/>
              <a:ext cx="5574479" cy="5628554"/>
            </a:xfrm>
            <a:prstGeom prst="rect">
              <a:avLst/>
            </a:prstGeom>
          </p:spPr>
        </p:pic>
        <p:sp>
          <p:nvSpPr>
            <p:cNvPr id="10" name="TextBox 9">
              <a:hlinkClick r:id="rId4"/>
              <a:extLst>
                <a:ext uri="{FF2B5EF4-FFF2-40B4-BE49-F238E27FC236}">
                  <a16:creationId xmlns:a16="http://schemas.microsoft.com/office/drawing/2014/main" id="{639BC466-A42D-466D-9FF3-3A677FDEC31C}"/>
                </a:ext>
              </a:extLst>
            </p:cNvPr>
            <p:cNvSpPr txBox="1"/>
            <p:nvPr/>
          </p:nvSpPr>
          <p:spPr>
            <a:xfrm>
              <a:off x="371475" y="6303910"/>
              <a:ext cx="5724526" cy="369332"/>
            </a:xfrm>
            <a:prstGeom prst="rect">
              <a:avLst/>
            </a:prstGeom>
            <a:noFill/>
          </p:spPr>
          <p:txBody>
            <a:bodyPr wrap="square">
              <a:spAutoFit/>
            </a:bodyPr>
            <a:lstStyle/>
            <a:p>
              <a:pPr algn="ctr"/>
              <a:r>
                <a:rPr lang="en-CA" dirty="0"/>
                <a:t>Vector by </a:t>
              </a:r>
              <a:r>
                <a:rPr lang="en-CA" dirty="0" err="1"/>
                <a:t>pch.vector</a:t>
              </a:r>
              <a:r>
                <a:rPr lang="en-CA" dirty="0"/>
                <a:t> - freepik.com</a:t>
              </a:r>
            </a:p>
          </p:txBody>
        </p:sp>
        <p:sp>
          <p:nvSpPr>
            <p:cNvPr id="11" name="Title 1">
              <a:extLst>
                <a:ext uri="{FF2B5EF4-FFF2-40B4-BE49-F238E27FC236}">
                  <a16:creationId xmlns:a16="http://schemas.microsoft.com/office/drawing/2014/main" id="{0CCADCBD-136F-47E6-93F4-4D8583FA4B1A}"/>
                </a:ext>
              </a:extLst>
            </p:cNvPr>
            <p:cNvSpPr txBox="1">
              <a:spLocks/>
            </p:cNvSpPr>
            <p:nvPr/>
          </p:nvSpPr>
          <p:spPr>
            <a:xfrm>
              <a:off x="1059540" y="2422934"/>
              <a:ext cx="1785260" cy="712152"/>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8000" kern="1200">
                  <a:solidFill>
                    <a:schemeClr val="tx1"/>
                  </a:solidFill>
                  <a:latin typeface="Alégre Sans" panose="02060606060101040101" pitchFamily="18" charset="0"/>
                  <a:ea typeface="+mj-ea"/>
                  <a:cs typeface="+mj-cs"/>
                </a:defRPr>
              </a:lvl1pPr>
            </a:lstStyle>
            <a:p>
              <a:pPr algn="ctr"/>
              <a:r>
                <a:rPr lang="en-CA" sz="4400" spc="300" dirty="0">
                  <a:solidFill>
                    <a:schemeClr val="bg1"/>
                  </a:solidFill>
                </a:rPr>
                <a:t>LEARNING</a:t>
              </a:r>
            </a:p>
          </p:txBody>
        </p:sp>
        <p:sp>
          <p:nvSpPr>
            <p:cNvPr id="12" name="Title 1">
              <a:extLst>
                <a:ext uri="{FF2B5EF4-FFF2-40B4-BE49-F238E27FC236}">
                  <a16:creationId xmlns:a16="http://schemas.microsoft.com/office/drawing/2014/main" id="{10E5B960-8EF7-4804-9155-90740183C9C5}"/>
                </a:ext>
              </a:extLst>
            </p:cNvPr>
            <p:cNvSpPr txBox="1">
              <a:spLocks/>
            </p:cNvSpPr>
            <p:nvPr/>
          </p:nvSpPr>
          <p:spPr>
            <a:xfrm>
              <a:off x="4087669" y="3832634"/>
              <a:ext cx="1785260" cy="712152"/>
            </a:xfrm>
            <a:prstGeom prst="rect">
              <a:avLst/>
            </a:prstGeom>
          </p:spPr>
          <p:txBody>
            <a:bodyPr vert="horz" lIns="91440" tIns="45720" rIns="91440" bIns="45720" rtlCol="0" anchor="ctr">
              <a:normAutofit fontScale="82500" lnSpcReduction="10000"/>
            </a:bodyPr>
            <a:lstStyle>
              <a:lvl1pPr algn="l" defTabSz="914400" rtl="0" eaLnBrk="1" latinLnBrk="0" hangingPunct="1">
                <a:lnSpc>
                  <a:spcPct val="90000"/>
                </a:lnSpc>
                <a:spcBef>
                  <a:spcPct val="0"/>
                </a:spcBef>
                <a:buNone/>
                <a:defRPr sz="8000" kern="1200">
                  <a:solidFill>
                    <a:schemeClr val="tx1"/>
                  </a:solidFill>
                  <a:latin typeface="Alégre Sans" panose="02060606060101040101" pitchFamily="18" charset="0"/>
                  <a:ea typeface="+mj-ea"/>
                  <a:cs typeface="+mj-cs"/>
                </a:defRPr>
              </a:lvl1pPr>
            </a:lstStyle>
            <a:p>
              <a:pPr algn="ctr"/>
              <a:r>
                <a:rPr lang="en-CA" sz="4400" spc="300" dirty="0">
                  <a:solidFill>
                    <a:schemeClr val="bg1"/>
                  </a:solidFill>
                </a:rPr>
                <a:t>OUTCOMES</a:t>
              </a:r>
            </a:p>
          </p:txBody>
        </p:sp>
      </p:grpSp>
    </p:spTree>
    <p:extLst>
      <p:ext uri="{BB962C8B-B14F-4D97-AF65-F5344CB8AC3E}">
        <p14:creationId xmlns:p14="http://schemas.microsoft.com/office/powerpoint/2010/main" val="2998830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50" y="391556"/>
            <a:ext cx="4171950" cy="1325563"/>
          </a:xfrm>
        </p:spPr>
        <p:txBody>
          <a:bodyPr/>
          <a:lstStyle/>
          <a:p>
            <a:r>
              <a:rPr lang="en-CA" dirty="0"/>
              <a:t>REAL OR FAKE?</a:t>
            </a:r>
          </a:p>
        </p:txBody>
      </p:sp>
      <p:sp>
        <p:nvSpPr>
          <p:cNvPr id="3" name="Content Placeholder 2"/>
          <p:cNvSpPr>
            <a:spLocks noGrp="1"/>
          </p:cNvSpPr>
          <p:nvPr>
            <p:ph idx="1"/>
          </p:nvPr>
        </p:nvSpPr>
        <p:spPr>
          <a:xfrm>
            <a:off x="6572249" y="1708898"/>
            <a:ext cx="5248275" cy="4619625"/>
          </a:xfrm>
        </p:spPr>
        <p:txBody>
          <a:bodyPr>
            <a:noAutofit/>
          </a:bodyPr>
          <a:lstStyle/>
          <a:p>
            <a:pPr algn="l"/>
            <a:r>
              <a:rPr lang="en-US" sz="2000" b="0" i="0" dirty="0">
                <a:solidFill>
                  <a:srgbClr val="464646"/>
                </a:solidFill>
                <a:effectLst/>
              </a:rPr>
              <a:t>Could you tell if a news story is false while you were reading it? Or did you assume it was true?</a:t>
            </a:r>
          </a:p>
          <a:p>
            <a:pPr algn="l"/>
            <a:r>
              <a:rPr lang="en-US" sz="2000" b="0" i="0" dirty="0">
                <a:solidFill>
                  <a:srgbClr val="464646"/>
                </a:solidFill>
                <a:effectLst/>
              </a:rPr>
              <a:t>News </a:t>
            </a:r>
            <a:r>
              <a:rPr lang="en-US" sz="2000" dirty="0">
                <a:solidFill>
                  <a:srgbClr val="464646"/>
                </a:solidFill>
              </a:rPr>
              <a:t>stories are often </a:t>
            </a:r>
            <a:r>
              <a:rPr lang="en-US" sz="2000" b="0" i="0" dirty="0">
                <a:solidFill>
                  <a:srgbClr val="464646"/>
                </a:solidFill>
                <a:effectLst/>
              </a:rPr>
              <a:t>designed to scare you and make you angry without providing any evidence that it is true.</a:t>
            </a:r>
          </a:p>
          <a:p>
            <a:pPr algn="l"/>
            <a:r>
              <a:rPr lang="en-US" sz="2000" b="0" i="0" dirty="0">
                <a:solidFill>
                  <a:srgbClr val="464646"/>
                </a:solidFill>
                <a:effectLst/>
              </a:rPr>
              <a:t>Fake news is a common type of disinformation that counts on you to tell your friends and family about it without asking questions. </a:t>
            </a:r>
          </a:p>
          <a:p>
            <a:pPr algn="l"/>
            <a:r>
              <a:rPr lang="en-US" sz="2000" b="0" i="0" dirty="0">
                <a:solidFill>
                  <a:srgbClr val="464646"/>
                </a:solidFill>
                <a:effectLst/>
              </a:rPr>
              <a:t>We can’t rely on our emotions when we are reading information online—we need to use our heads! </a:t>
            </a:r>
          </a:p>
          <a:p>
            <a:pPr algn="l"/>
            <a:r>
              <a:rPr lang="en-US" sz="2000" b="0" i="0" dirty="0">
                <a:solidFill>
                  <a:srgbClr val="464646"/>
                </a:solidFill>
                <a:effectLst/>
              </a:rPr>
              <a:t>We need to think before we react to information. That is what this module is about.</a:t>
            </a:r>
          </a:p>
        </p:txBody>
      </p:sp>
      <p:grpSp>
        <p:nvGrpSpPr>
          <p:cNvPr id="5" name="Group 4">
            <a:extLst>
              <a:ext uri="{FF2B5EF4-FFF2-40B4-BE49-F238E27FC236}">
                <a16:creationId xmlns:a16="http://schemas.microsoft.com/office/drawing/2014/main" id="{EC703035-C804-46D4-9822-949541690526}"/>
              </a:ext>
            </a:extLst>
          </p:cNvPr>
          <p:cNvGrpSpPr/>
          <p:nvPr/>
        </p:nvGrpSpPr>
        <p:grpSpPr>
          <a:xfrm>
            <a:off x="0" y="0"/>
            <a:ext cx="6096000" cy="6850063"/>
            <a:chOff x="6096000" y="0"/>
            <a:chExt cx="6096000" cy="6850063"/>
          </a:xfrm>
        </p:grpSpPr>
        <p:pic>
          <p:nvPicPr>
            <p:cNvPr id="12290" name="Picture 2" descr="Laptop with fake news webpage and microphone Free Photo">
              <a:extLst>
                <a:ext uri="{FF2B5EF4-FFF2-40B4-BE49-F238E27FC236}">
                  <a16:creationId xmlns:a16="http://schemas.microsoft.com/office/drawing/2014/main" id="{B1F7F581-6CC3-4D6F-938A-B92D65A94C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054" t="-58" r="15794" b="58"/>
            <a:stretch/>
          </p:blipFill>
          <p:spPr bwMode="auto">
            <a:xfrm>
              <a:off x="6096000" y="0"/>
              <a:ext cx="6096000" cy="685006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hlinkClick r:id="rId4"/>
              <a:extLst>
                <a:ext uri="{FF2B5EF4-FFF2-40B4-BE49-F238E27FC236}">
                  <a16:creationId xmlns:a16="http://schemas.microsoft.com/office/drawing/2014/main" id="{917DEF42-39B7-4CA4-A470-4B851EC9CD8F}"/>
                </a:ext>
              </a:extLst>
            </p:cNvPr>
            <p:cNvSpPr txBox="1"/>
            <p:nvPr/>
          </p:nvSpPr>
          <p:spPr>
            <a:xfrm>
              <a:off x="6096000" y="6433338"/>
              <a:ext cx="6084888" cy="369332"/>
            </a:xfrm>
            <a:prstGeom prst="rect">
              <a:avLst/>
            </a:prstGeom>
            <a:noFill/>
          </p:spPr>
          <p:txBody>
            <a:bodyPr wrap="square">
              <a:spAutoFit/>
            </a:bodyPr>
            <a:lstStyle/>
            <a:p>
              <a:pPr algn="ctr"/>
              <a:r>
                <a:rPr lang="en-CA" b="1" dirty="0"/>
                <a:t>Fake news photo by freepik.com</a:t>
              </a:r>
            </a:p>
          </p:txBody>
        </p:sp>
      </p:grpSp>
    </p:spTree>
    <p:extLst>
      <p:ext uri="{BB962C8B-B14F-4D97-AF65-F5344CB8AC3E}">
        <p14:creationId xmlns:p14="http://schemas.microsoft.com/office/powerpoint/2010/main" val="817304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REAL OR FAKE?</a:t>
            </a:r>
          </a:p>
        </p:txBody>
      </p:sp>
      <p:sp>
        <p:nvSpPr>
          <p:cNvPr id="3" name="Content Placeholder 2"/>
          <p:cNvSpPr>
            <a:spLocks noGrp="1"/>
          </p:cNvSpPr>
          <p:nvPr>
            <p:ph idx="1"/>
          </p:nvPr>
        </p:nvSpPr>
        <p:spPr>
          <a:xfrm>
            <a:off x="371475" y="1557338"/>
            <a:ext cx="5325940" cy="4619625"/>
          </a:xfrm>
        </p:spPr>
        <p:txBody>
          <a:bodyPr>
            <a:noAutofit/>
          </a:bodyPr>
          <a:lstStyle/>
          <a:p>
            <a:pPr algn="l"/>
            <a:r>
              <a:rPr lang="en-US" sz="2000" b="0" i="0" dirty="0">
                <a:solidFill>
                  <a:srgbClr val="464646"/>
                </a:solidFill>
                <a:effectLst/>
              </a:rPr>
              <a:t>Media literacy on the internet is vital for understanding how political, social, and economic groups use the online space. </a:t>
            </a:r>
          </a:p>
          <a:p>
            <a:pPr algn="l"/>
            <a:r>
              <a:rPr lang="en-US" sz="2000" b="0" i="0" dirty="0">
                <a:solidFill>
                  <a:srgbClr val="464646"/>
                </a:solidFill>
                <a:effectLst/>
              </a:rPr>
              <a:t>This module will look at the new realities of social media and how it can both bring people together and divide them. </a:t>
            </a:r>
          </a:p>
          <a:p>
            <a:pPr algn="l"/>
            <a:r>
              <a:rPr lang="en-US" sz="2000" b="0" i="0" dirty="0">
                <a:solidFill>
                  <a:srgbClr val="464646"/>
                </a:solidFill>
                <a:effectLst/>
              </a:rPr>
              <a:t>This includes an examination of “big data” privacy issues, and the online battle over facts and truth—information vs. disinformation. </a:t>
            </a:r>
          </a:p>
          <a:p>
            <a:pPr algn="l"/>
            <a:r>
              <a:rPr lang="en-US" sz="2000" b="0" i="0" dirty="0">
                <a:solidFill>
                  <a:srgbClr val="464646"/>
                </a:solidFill>
                <a:effectLst/>
              </a:rPr>
              <a:t>Global citizenship is based on the interconnectedness of people around the world and understanding the impact of social media is vital for our exploration of social justice and equity.</a:t>
            </a:r>
          </a:p>
        </p:txBody>
      </p:sp>
      <p:grpSp>
        <p:nvGrpSpPr>
          <p:cNvPr id="11" name="Group 10">
            <a:extLst>
              <a:ext uri="{FF2B5EF4-FFF2-40B4-BE49-F238E27FC236}">
                <a16:creationId xmlns:a16="http://schemas.microsoft.com/office/drawing/2014/main" id="{F0829138-F77C-40B6-9691-38B9F753C108}"/>
              </a:ext>
            </a:extLst>
          </p:cNvPr>
          <p:cNvGrpSpPr/>
          <p:nvPr/>
        </p:nvGrpSpPr>
        <p:grpSpPr>
          <a:xfrm>
            <a:off x="6095999" y="0"/>
            <a:ext cx="6172201" cy="6850063"/>
            <a:chOff x="6095999" y="0"/>
            <a:chExt cx="6172201" cy="6850063"/>
          </a:xfrm>
        </p:grpSpPr>
        <p:grpSp>
          <p:nvGrpSpPr>
            <p:cNvPr id="8" name="Group 7">
              <a:extLst>
                <a:ext uri="{FF2B5EF4-FFF2-40B4-BE49-F238E27FC236}">
                  <a16:creationId xmlns:a16="http://schemas.microsoft.com/office/drawing/2014/main" id="{0F1274C2-810C-4C9D-9456-F20D0270561B}"/>
                </a:ext>
              </a:extLst>
            </p:cNvPr>
            <p:cNvGrpSpPr/>
            <p:nvPr/>
          </p:nvGrpSpPr>
          <p:grpSpPr>
            <a:xfrm>
              <a:off x="6095999" y="0"/>
              <a:ext cx="6096001" cy="6850063"/>
              <a:chOff x="6095999" y="0"/>
              <a:chExt cx="6096001" cy="6850063"/>
            </a:xfrm>
          </p:grpSpPr>
          <p:pic>
            <p:nvPicPr>
              <p:cNvPr id="6" name="Picture 5" descr="A picture containing text&#10;&#10;Description automatically generated">
                <a:extLst>
                  <a:ext uri="{FF2B5EF4-FFF2-40B4-BE49-F238E27FC236}">
                    <a16:creationId xmlns:a16="http://schemas.microsoft.com/office/drawing/2014/main" id="{033F18F6-EC23-40E8-AAAB-3DAD5144F57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7878" r="18151"/>
              <a:stretch/>
            </p:blipFill>
            <p:spPr>
              <a:xfrm>
                <a:off x="6095999" y="0"/>
                <a:ext cx="6096001" cy="5932487"/>
              </a:xfrm>
              <a:prstGeom prst="rect">
                <a:avLst/>
              </a:prstGeom>
            </p:spPr>
          </p:pic>
          <p:sp>
            <p:nvSpPr>
              <p:cNvPr id="7" name="Rectangle 6">
                <a:extLst>
                  <a:ext uri="{FF2B5EF4-FFF2-40B4-BE49-F238E27FC236}">
                    <a16:creationId xmlns:a16="http://schemas.microsoft.com/office/drawing/2014/main" id="{9DF88098-3B89-47A4-9C80-C0C1FC1515D8}"/>
                  </a:ext>
                </a:extLst>
              </p:cNvPr>
              <p:cNvSpPr/>
              <p:nvPr/>
            </p:nvSpPr>
            <p:spPr>
              <a:xfrm>
                <a:off x="6095999" y="2476500"/>
                <a:ext cx="6079111" cy="4373563"/>
              </a:xfrm>
              <a:prstGeom prst="rect">
                <a:avLst/>
              </a:prstGeom>
              <a:gradFill>
                <a:gsLst>
                  <a:gs pos="52000">
                    <a:schemeClr val="bg1"/>
                  </a:gs>
                  <a:gs pos="15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extBox 9">
              <a:extLst>
                <a:ext uri="{FF2B5EF4-FFF2-40B4-BE49-F238E27FC236}">
                  <a16:creationId xmlns:a16="http://schemas.microsoft.com/office/drawing/2014/main" id="{A2691A98-3DF4-4B8A-B40E-C8ECB859BC7A}"/>
                </a:ext>
              </a:extLst>
            </p:cNvPr>
            <p:cNvSpPr txBox="1"/>
            <p:nvPr/>
          </p:nvSpPr>
          <p:spPr>
            <a:xfrm>
              <a:off x="6096000" y="6018625"/>
              <a:ext cx="6172200" cy="369332"/>
            </a:xfrm>
            <a:prstGeom prst="rect">
              <a:avLst/>
            </a:prstGeom>
            <a:noFill/>
          </p:spPr>
          <p:txBody>
            <a:bodyPr wrap="square">
              <a:spAutoFit/>
            </a:bodyPr>
            <a:lstStyle/>
            <a:p>
              <a:pPr algn="ctr"/>
              <a:r>
                <a:rPr lang="en-CA" b="1" dirty="0"/>
                <a:t>Image by </a:t>
              </a:r>
              <a:r>
                <a:rPr lang="en-CA" b="1" dirty="0" err="1"/>
                <a:t>Dilokastudio</a:t>
              </a:r>
              <a:r>
                <a:rPr lang="en-CA" b="1" dirty="0"/>
                <a:t> - </a:t>
              </a:r>
              <a:r>
                <a:rPr lang="en-CA" b="1" dirty="0" err="1"/>
                <a:t>Vecteezy</a:t>
              </a:r>
              <a:endParaRPr lang="en-CA" b="1" dirty="0"/>
            </a:p>
          </p:txBody>
        </p:sp>
      </p:grpSp>
    </p:spTree>
    <p:extLst>
      <p:ext uri="{BB962C8B-B14F-4D97-AF65-F5344CB8AC3E}">
        <p14:creationId xmlns:p14="http://schemas.microsoft.com/office/powerpoint/2010/main" val="1409990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BF6398D-BB60-47BC-BA40-0DFCD099C3BE}"/>
              </a:ext>
            </a:extLst>
          </p:cNvPr>
          <p:cNvSpPr>
            <a:spLocks noGrp="1"/>
          </p:cNvSpPr>
          <p:nvPr>
            <p:ph type="title"/>
          </p:nvPr>
        </p:nvSpPr>
        <p:spPr>
          <a:xfrm>
            <a:off x="6287985" y="-108693"/>
            <a:ext cx="5532540" cy="1325563"/>
          </a:xfrm>
        </p:spPr>
        <p:txBody>
          <a:bodyPr>
            <a:normAutofit/>
          </a:bodyPr>
          <a:lstStyle/>
          <a:p>
            <a:pPr>
              <a:lnSpc>
                <a:spcPct val="100000"/>
              </a:lnSpc>
            </a:pPr>
            <a:r>
              <a:rPr lang="en-CA" dirty="0"/>
              <a:t>SOCIAL MEDIA &amp;</a:t>
            </a:r>
          </a:p>
        </p:txBody>
      </p:sp>
      <p:sp>
        <p:nvSpPr>
          <p:cNvPr id="7" name="Content Placeholder 2">
            <a:extLst>
              <a:ext uri="{FF2B5EF4-FFF2-40B4-BE49-F238E27FC236}">
                <a16:creationId xmlns:a16="http://schemas.microsoft.com/office/drawing/2014/main" id="{B07D0B1E-EB57-4579-8481-E456C15B138D}"/>
              </a:ext>
            </a:extLst>
          </p:cNvPr>
          <p:cNvSpPr>
            <a:spLocks noGrp="1"/>
          </p:cNvSpPr>
          <p:nvPr>
            <p:ph idx="1"/>
          </p:nvPr>
        </p:nvSpPr>
        <p:spPr>
          <a:xfrm>
            <a:off x="6295293" y="2076550"/>
            <a:ext cx="5525232" cy="4915751"/>
          </a:xfrm>
        </p:spPr>
        <p:txBody>
          <a:bodyPr>
            <a:normAutofit fontScale="77500" lnSpcReduction="20000"/>
          </a:bodyPr>
          <a:lstStyle/>
          <a:p>
            <a:r>
              <a:rPr lang="en-US" dirty="0"/>
              <a:t>Social media is the new battlefield for public opinion</a:t>
            </a:r>
          </a:p>
          <a:p>
            <a:r>
              <a:rPr lang="en-US" dirty="0"/>
              <a:t>On the internet, many individuals and groups try to shape your opinions, whether it’s advertisers competing with one another to sell you products, or politicians trying to get your support.</a:t>
            </a:r>
          </a:p>
          <a:p>
            <a:r>
              <a:rPr lang="en-US" dirty="0"/>
              <a:t>Today, social media platforms compete with traditional information providers like newspapers and television as sources for current events. </a:t>
            </a:r>
          </a:p>
          <a:p>
            <a:r>
              <a:rPr lang="en-US" dirty="0"/>
              <a:t>If you use social media to stay in touch with friends or keep up with popular trends, you may wonder why you should care about political content on your </a:t>
            </a:r>
            <a:r>
              <a:rPr lang="en-US" dirty="0" err="1"/>
              <a:t>favourite</a:t>
            </a:r>
            <a:r>
              <a:rPr lang="en-US" dirty="0"/>
              <a:t> site. </a:t>
            </a:r>
          </a:p>
          <a:p>
            <a:r>
              <a:rPr lang="en-US" dirty="0"/>
              <a:t>Let’s start by looking at some statistics on social media use, globally.</a:t>
            </a:r>
          </a:p>
        </p:txBody>
      </p:sp>
      <p:sp>
        <p:nvSpPr>
          <p:cNvPr id="9" name="Title 1">
            <a:extLst>
              <a:ext uri="{FF2B5EF4-FFF2-40B4-BE49-F238E27FC236}">
                <a16:creationId xmlns:a16="http://schemas.microsoft.com/office/drawing/2014/main" id="{CE3FB8FC-6736-4EE7-B1B3-AC7AF896C518}"/>
              </a:ext>
            </a:extLst>
          </p:cNvPr>
          <p:cNvSpPr txBox="1">
            <a:spLocks/>
          </p:cNvSpPr>
          <p:nvPr/>
        </p:nvSpPr>
        <p:spPr>
          <a:xfrm>
            <a:off x="6295293" y="750988"/>
            <a:ext cx="5532540"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8000" kern="1200">
                <a:solidFill>
                  <a:schemeClr val="tx1"/>
                </a:solidFill>
                <a:latin typeface="Alégre Sans" panose="02060606060101040101" pitchFamily="18" charset="0"/>
                <a:ea typeface="+mj-ea"/>
                <a:cs typeface="+mj-cs"/>
              </a:defRPr>
            </a:lvl1pPr>
          </a:lstStyle>
          <a:p>
            <a:pPr>
              <a:lnSpc>
                <a:spcPct val="100000"/>
              </a:lnSpc>
            </a:pPr>
            <a:r>
              <a:rPr lang="en-CA" dirty="0"/>
              <a:t>PUBLIC OPINION</a:t>
            </a:r>
          </a:p>
        </p:txBody>
      </p:sp>
      <p:grpSp>
        <p:nvGrpSpPr>
          <p:cNvPr id="4" name="Group 3">
            <a:extLst>
              <a:ext uri="{FF2B5EF4-FFF2-40B4-BE49-F238E27FC236}">
                <a16:creationId xmlns:a16="http://schemas.microsoft.com/office/drawing/2014/main" id="{20D7AEB8-1C75-44C3-AD4E-4F1317E63446}"/>
              </a:ext>
            </a:extLst>
          </p:cNvPr>
          <p:cNvGrpSpPr/>
          <p:nvPr/>
        </p:nvGrpSpPr>
        <p:grpSpPr>
          <a:xfrm>
            <a:off x="-1" y="15874"/>
            <a:ext cx="6099655" cy="6842126"/>
            <a:chOff x="-1" y="15874"/>
            <a:chExt cx="6099655" cy="6842126"/>
          </a:xfrm>
        </p:grpSpPr>
        <p:pic>
          <p:nvPicPr>
            <p:cNvPr id="14338" name="Picture 2" descr="Social media communication networking online concept Free Photo">
              <a:extLst>
                <a:ext uri="{FF2B5EF4-FFF2-40B4-BE49-F238E27FC236}">
                  <a16:creationId xmlns:a16="http://schemas.microsoft.com/office/drawing/2014/main" id="{4419BBFB-41D2-4E31-9CDB-5DC26AA9D4A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674" r="19006" b="2873"/>
            <a:stretch/>
          </p:blipFill>
          <p:spPr bwMode="auto">
            <a:xfrm>
              <a:off x="-1" y="15874"/>
              <a:ext cx="6096001" cy="6842126"/>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FF56B90-5FF7-4285-8E13-2B3C680BCCB2}"/>
                </a:ext>
              </a:extLst>
            </p:cNvPr>
            <p:cNvSpPr/>
            <p:nvPr/>
          </p:nvSpPr>
          <p:spPr>
            <a:xfrm>
              <a:off x="20543" y="2476500"/>
              <a:ext cx="6079111" cy="4373563"/>
            </a:xfrm>
            <a:prstGeom prst="rect">
              <a:avLst/>
            </a:prstGeom>
            <a:gradFill>
              <a:gsLst>
                <a:gs pos="88000">
                  <a:schemeClr val="bg1"/>
                </a:gs>
                <a:gs pos="15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hlinkClick r:id="rId4"/>
              <a:extLst>
                <a:ext uri="{FF2B5EF4-FFF2-40B4-BE49-F238E27FC236}">
                  <a16:creationId xmlns:a16="http://schemas.microsoft.com/office/drawing/2014/main" id="{11FE09B2-F685-4668-8699-6A8345918C70}"/>
                </a:ext>
              </a:extLst>
            </p:cNvPr>
            <p:cNvSpPr txBox="1"/>
            <p:nvPr/>
          </p:nvSpPr>
          <p:spPr>
            <a:xfrm>
              <a:off x="20543" y="6334720"/>
              <a:ext cx="6075457" cy="369332"/>
            </a:xfrm>
            <a:prstGeom prst="rect">
              <a:avLst/>
            </a:prstGeom>
            <a:noFill/>
          </p:spPr>
          <p:txBody>
            <a:bodyPr wrap="square">
              <a:spAutoFit/>
            </a:bodyPr>
            <a:lstStyle/>
            <a:p>
              <a:pPr algn="ctr"/>
              <a:r>
                <a:rPr lang="en-US" b="1" dirty="0"/>
                <a:t>Photo by </a:t>
              </a:r>
              <a:r>
                <a:rPr lang="en-US" b="1" dirty="0">
                  <a:solidFill>
                    <a:schemeClr val="tx2"/>
                  </a:solidFill>
                  <a:hlinkClick r:id="rId5">
                    <a:extLst>
                      <a:ext uri="{A12FA001-AC4F-418D-AE19-62706E023703}">
                        <ahyp:hlinkClr xmlns:ahyp="http://schemas.microsoft.com/office/drawing/2018/hyperlinkcolor" val="tx"/>
                      </a:ext>
                    </a:extLst>
                  </a:hlinkClick>
                </a:rPr>
                <a:t>rawpixel.com</a:t>
              </a:r>
              <a:r>
                <a:rPr lang="en-US" b="1" dirty="0"/>
                <a:t> - Freepik.com</a:t>
              </a:r>
              <a:endParaRPr lang="en-CA" b="1" dirty="0"/>
            </a:p>
          </p:txBody>
        </p:sp>
      </p:grpSp>
    </p:spTree>
    <p:extLst>
      <p:ext uri="{BB962C8B-B14F-4D97-AF65-F5344CB8AC3E}">
        <p14:creationId xmlns:p14="http://schemas.microsoft.com/office/powerpoint/2010/main" val="1053950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SOCIAL Media</a:t>
            </a:r>
          </a:p>
        </p:txBody>
      </p:sp>
      <p:pic>
        <p:nvPicPr>
          <p:cNvPr id="2050" name="Picture 2">
            <a:extLst>
              <a:ext uri="{FF2B5EF4-FFF2-40B4-BE49-F238E27FC236}">
                <a16:creationId xmlns:a16="http://schemas.microsoft.com/office/drawing/2014/main" id="{B7237E4A-433C-4626-8F3A-77864C5B56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9928" y="341029"/>
            <a:ext cx="6219825" cy="627697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1E7D875-0F71-4D45-B38D-7114CA4DE222}"/>
              </a:ext>
            </a:extLst>
          </p:cNvPr>
          <p:cNvSpPr txBox="1"/>
          <p:nvPr/>
        </p:nvSpPr>
        <p:spPr>
          <a:xfrm>
            <a:off x="376187" y="1768476"/>
            <a:ext cx="5161013" cy="3477875"/>
          </a:xfrm>
          <a:prstGeom prst="rect">
            <a:avLst/>
          </a:prstGeom>
          <a:noFill/>
        </p:spPr>
        <p:txBody>
          <a:bodyPr wrap="square">
            <a:spAutoFit/>
          </a:bodyPr>
          <a:lstStyle/>
          <a:p>
            <a:pPr marL="342900" indent="-342900">
              <a:buFont typeface="Arial" panose="020B0604020202020204" pitchFamily="34" charset="0"/>
              <a:buChar char="•"/>
            </a:pPr>
            <a:r>
              <a:rPr lang="en-US" sz="2200" b="0" i="0" dirty="0">
                <a:solidFill>
                  <a:srgbClr val="464646"/>
                </a:solidFill>
                <a:effectLst/>
              </a:rPr>
              <a:t>Almost half of the world’s population is online, and a significant number of those people use social media.</a:t>
            </a:r>
          </a:p>
          <a:p>
            <a:pPr marL="342900" indent="-342900">
              <a:buFont typeface="Arial" panose="020B0604020202020204" pitchFamily="34" charset="0"/>
              <a:buChar char="•"/>
            </a:pPr>
            <a:r>
              <a:rPr lang="en-US" sz="2200" b="0" i="0" dirty="0">
                <a:solidFill>
                  <a:srgbClr val="464646"/>
                </a:solidFill>
                <a:effectLst/>
              </a:rPr>
              <a:t>Facebook, YouTube, Twitter, Instagram and WhatsApp are impacting the opinions and ideologies of citizens around the globe. </a:t>
            </a:r>
            <a:endParaRPr lang="en-US" sz="2200" dirty="0">
              <a:solidFill>
                <a:srgbClr val="464646"/>
              </a:solidFill>
            </a:endParaRPr>
          </a:p>
          <a:p>
            <a:pPr marL="342900" indent="-342900">
              <a:buFont typeface="Arial" panose="020B0604020202020204" pitchFamily="34" charset="0"/>
              <a:buChar char="•"/>
            </a:pPr>
            <a:r>
              <a:rPr lang="en-US" sz="2200" b="0" i="0" dirty="0">
                <a:solidFill>
                  <a:srgbClr val="464646"/>
                </a:solidFill>
                <a:effectLst/>
              </a:rPr>
              <a:t>Given these numbers, it is important to consider </a:t>
            </a:r>
            <a:r>
              <a:rPr lang="en-US" sz="2200" b="0" i="1" dirty="0">
                <a:solidFill>
                  <a:srgbClr val="464646"/>
                </a:solidFill>
                <a:effectLst/>
              </a:rPr>
              <a:t>who</a:t>
            </a:r>
            <a:r>
              <a:rPr lang="en-US" sz="2200" b="0" i="0" dirty="0">
                <a:solidFill>
                  <a:srgbClr val="464646"/>
                </a:solidFill>
                <a:effectLst/>
              </a:rPr>
              <a:t> is creating that impact on opinions, and </a:t>
            </a:r>
            <a:r>
              <a:rPr lang="en-US" sz="2200" b="0" i="1" dirty="0">
                <a:solidFill>
                  <a:srgbClr val="464646"/>
                </a:solidFill>
                <a:effectLst/>
              </a:rPr>
              <a:t>how</a:t>
            </a:r>
            <a:r>
              <a:rPr lang="en-US" sz="2200" b="0" i="0" dirty="0">
                <a:solidFill>
                  <a:srgbClr val="464646"/>
                </a:solidFill>
                <a:effectLst/>
              </a:rPr>
              <a:t> they are doing it.</a:t>
            </a:r>
            <a:endParaRPr lang="en-US" sz="2200" dirty="0"/>
          </a:p>
        </p:txBody>
      </p:sp>
    </p:spTree>
    <p:extLst>
      <p:ext uri="{BB962C8B-B14F-4D97-AF65-F5344CB8AC3E}">
        <p14:creationId xmlns:p14="http://schemas.microsoft.com/office/powerpoint/2010/main" val="44727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BF6398D-BB60-47BC-BA40-0DFCD099C3BE}"/>
              </a:ext>
            </a:extLst>
          </p:cNvPr>
          <p:cNvSpPr>
            <a:spLocks noGrp="1"/>
          </p:cNvSpPr>
          <p:nvPr>
            <p:ph type="title"/>
          </p:nvPr>
        </p:nvSpPr>
        <p:spPr>
          <a:xfrm>
            <a:off x="371475" y="239996"/>
            <a:ext cx="6391275" cy="1325563"/>
          </a:xfrm>
        </p:spPr>
        <p:txBody>
          <a:bodyPr>
            <a:normAutofit/>
          </a:bodyPr>
          <a:lstStyle/>
          <a:p>
            <a:r>
              <a:rPr lang="en-CA" sz="7600" dirty="0"/>
              <a:t>INTEREST GROUPS</a:t>
            </a:r>
          </a:p>
        </p:txBody>
      </p:sp>
      <p:sp>
        <p:nvSpPr>
          <p:cNvPr id="7" name="Content Placeholder 2">
            <a:extLst>
              <a:ext uri="{FF2B5EF4-FFF2-40B4-BE49-F238E27FC236}">
                <a16:creationId xmlns:a16="http://schemas.microsoft.com/office/drawing/2014/main" id="{B07D0B1E-EB57-4579-8481-E456C15B138D}"/>
              </a:ext>
            </a:extLst>
          </p:cNvPr>
          <p:cNvSpPr>
            <a:spLocks noGrp="1"/>
          </p:cNvSpPr>
          <p:nvPr>
            <p:ph idx="1"/>
          </p:nvPr>
        </p:nvSpPr>
        <p:spPr>
          <a:xfrm>
            <a:off x="371475" y="1915126"/>
            <a:ext cx="5399405" cy="4254183"/>
          </a:xfrm>
        </p:spPr>
        <p:txBody>
          <a:bodyPr>
            <a:normAutofit lnSpcReduction="10000"/>
          </a:bodyPr>
          <a:lstStyle/>
          <a:p>
            <a:r>
              <a:rPr lang="en-US" dirty="0"/>
              <a:t>Social media platforms are a powerful vehicle for interest groups</a:t>
            </a:r>
          </a:p>
          <a:p>
            <a:r>
              <a:rPr lang="en-US" dirty="0"/>
              <a:t>Interest groups use social media to promote their agendas to politicians and the general public.</a:t>
            </a:r>
          </a:p>
          <a:p>
            <a:r>
              <a:rPr lang="en-US" dirty="0"/>
              <a:t>Using social media, interest groups can impact the outcome of national elections and important policy decisions that affect the lives of citizens</a:t>
            </a:r>
            <a:endParaRPr lang="en-CA" dirty="0"/>
          </a:p>
        </p:txBody>
      </p:sp>
      <p:grpSp>
        <p:nvGrpSpPr>
          <p:cNvPr id="3" name="Group 2">
            <a:extLst>
              <a:ext uri="{FF2B5EF4-FFF2-40B4-BE49-F238E27FC236}">
                <a16:creationId xmlns:a16="http://schemas.microsoft.com/office/drawing/2014/main" id="{AD488ADF-A27D-47CC-8713-3CC1C0D53998}"/>
              </a:ext>
            </a:extLst>
          </p:cNvPr>
          <p:cNvGrpSpPr/>
          <p:nvPr/>
        </p:nvGrpSpPr>
        <p:grpSpPr>
          <a:xfrm>
            <a:off x="6096000" y="1766887"/>
            <a:ext cx="6096000" cy="4587087"/>
            <a:chOff x="6096000" y="1766887"/>
            <a:chExt cx="6096000" cy="4587087"/>
          </a:xfrm>
        </p:grpSpPr>
        <p:pic>
          <p:nvPicPr>
            <p:cNvPr id="3075" name="Picture 3">
              <a:extLst>
                <a:ext uri="{FF2B5EF4-FFF2-40B4-BE49-F238E27FC236}">
                  <a16:creationId xmlns:a16="http://schemas.microsoft.com/office/drawing/2014/main" id="{7D1BF44C-DC1F-4CE3-AB66-CEE41D8974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766887"/>
              <a:ext cx="5914749" cy="393922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16EE4E2-E867-45ED-AFDA-2FA1AA181A8E}"/>
                </a:ext>
              </a:extLst>
            </p:cNvPr>
            <p:cNvSpPr txBox="1"/>
            <p:nvPr/>
          </p:nvSpPr>
          <p:spPr>
            <a:xfrm>
              <a:off x="6096000" y="5984642"/>
              <a:ext cx="6096000" cy="369332"/>
            </a:xfrm>
            <a:prstGeom prst="rect">
              <a:avLst/>
            </a:prstGeom>
            <a:noFill/>
          </p:spPr>
          <p:txBody>
            <a:bodyPr wrap="square">
              <a:spAutoFit/>
            </a:bodyPr>
            <a:lstStyle/>
            <a:p>
              <a:pPr algn="ctr"/>
              <a:r>
                <a:rPr lang="en-US" b="1" i="0" dirty="0">
                  <a:solidFill>
                    <a:schemeClr val="tx2"/>
                  </a:solidFill>
                  <a:effectLst/>
                </a:rPr>
                <a:t>Image by </a:t>
              </a:r>
              <a:r>
                <a:rPr lang="en-US" b="1" i="0" u="none" strike="noStrike" dirty="0" err="1">
                  <a:solidFill>
                    <a:schemeClr val="tx2"/>
                  </a:solidFill>
                  <a:effectLst/>
                  <a:hlinkClick r:id="rId4">
                    <a:extLst>
                      <a:ext uri="{A12FA001-AC4F-418D-AE19-62706E023703}">
                        <ahyp:hlinkClr xmlns:ahyp="http://schemas.microsoft.com/office/drawing/2018/hyperlinkcolor" val="tx"/>
                      </a:ext>
                    </a:extLst>
                  </a:hlinkClick>
                </a:rPr>
                <a:t>stux</a:t>
              </a:r>
              <a:r>
                <a:rPr lang="en-US" b="1" i="0" dirty="0">
                  <a:solidFill>
                    <a:schemeClr val="tx2"/>
                  </a:solidFill>
                  <a:effectLst/>
                </a:rPr>
                <a:t> on </a:t>
              </a:r>
              <a:r>
                <a:rPr lang="en-US" b="1" i="0" u="none" strike="noStrike" dirty="0">
                  <a:solidFill>
                    <a:schemeClr val="tx2"/>
                  </a:solidFill>
                  <a:effectLst/>
                  <a:hlinkClick r:id="rId5">
                    <a:extLst>
                      <a:ext uri="{A12FA001-AC4F-418D-AE19-62706E023703}">
                        <ahyp:hlinkClr xmlns:ahyp="http://schemas.microsoft.com/office/drawing/2018/hyperlinkcolor" val="tx"/>
                      </a:ext>
                    </a:extLst>
                  </a:hlinkClick>
                </a:rPr>
                <a:t>Pixabay</a:t>
              </a:r>
              <a:endParaRPr lang="en-CA" b="1" dirty="0">
                <a:solidFill>
                  <a:schemeClr val="tx2"/>
                </a:solidFill>
              </a:endParaRPr>
            </a:p>
          </p:txBody>
        </p:sp>
      </p:grpSp>
    </p:spTree>
    <p:extLst>
      <p:ext uri="{BB962C8B-B14F-4D97-AF65-F5344CB8AC3E}">
        <p14:creationId xmlns:p14="http://schemas.microsoft.com/office/powerpoint/2010/main" val="1389724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475" y="239996"/>
            <a:ext cx="7019925" cy="1325563"/>
          </a:xfrm>
        </p:spPr>
        <p:txBody>
          <a:bodyPr>
            <a:normAutofit fontScale="90000"/>
          </a:bodyPr>
          <a:lstStyle/>
          <a:p>
            <a:r>
              <a:rPr lang="en-CA" dirty="0"/>
              <a:t>DISINFORMATION IDEOLOGY</a:t>
            </a:r>
          </a:p>
        </p:txBody>
      </p:sp>
      <p:sp>
        <p:nvSpPr>
          <p:cNvPr id="5" name="Content Placeholder 2">
            <a:extLst>
              <a:ext uri="{FF2B5EF4-FFF2-40B4-BE49-F238E27FC236}">
                <a16:creationId xmlns:a16="http://schemas.microsoft.com/office/drawing/2014/main" id="{35D22DA3-054E-4675-A8F6-9B229A29E9CA}"/>
              </a:ext>
            </a:extLst>
          </p:cNvPr>
          <p:cNvSpPr txBox="1">
            <a:spLocks/>
          </p:cNvSpPr>
          <p:nvPr/>
        </p:nvSpPr>
        <p:spPr>
          <a:xfrm>
            <a:off x="6515100" y="1962149"/>
            <a:ext cx="5305424" cy="3810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0" i="0" dirty="0">
                <a:solidFill>
                  <a:srgbClr val="464646"/>
                </a:solidFill>
                <a:effectLst/>
              </a:rPr>
              <a:t>Why is disinformation so effective? </a:t>
            </a:r>
          </a:p>
          <a:p>
            <a:r>
              <a:rPr lang="en-US" sz="2400" b="0" i="0" dirty="0">
                <a:solidFill>
                  <a:srgbClr val="464646"/>
                </a:solidFill>
                <a:effectLst/>
              </a:rPr>
              <a:t>Because people want to believe it, especially when it confirms their own opinions. </a:t>
            </a:r>
          </a:p>
          <a:p>
            <a:r>
              <a:rPr lang="en-US" sz="2400" b="0" i="0" dirty="0">
                <a:solidFill>
                  <a:srgbClr val="464646"/>
                </a:solidFill>
                <a:effectLst/>
              </a:rPr>
              <a:t>Recall from Critical Media Literacy that people end up in echo chamber on the internet with reinforced ideologies</a:t>
            </a:r>
          </a:p>
          <a:p>
            <a:r>
              <a:rPr lang="en-US" sz="2400" dirty="0">
                <a:solidFill>
                  <a:srgbClr val="464646"/>
                </a:solidFill>
              </a:rPr>
              <a:t>Also </a:t>
            </a:r>
            <a:r>
              <a:rPr lang="en-US" sz="2400" b="0" i="0" dirty="0">
                <a:solidFill>
                  <a:srgbClr val="464646"/>
                </a:solidFill>
                <a:effectLst/>
              </a:rPr>
              <a:t> from the Ideology module be reminded that ideologies include the beliefs, ideas, and values of individuals.</a:t>
            </a:r>
            <a:endParaRPr lang="en-CA" sz="2400" dirty="0"/>
          </a:p>
        </p:txBody>
      </p:sp>
      <p:grpSp>
        <p:nvGrpSpPr>
          <p:cNvPr id="4" name="Group 3">
            <a:extLst>
              <a:ext uri="{FF2B5EF4-FFF2-40B4-BE49-F238E27FC236}">
                <a16:creationId xmlns:a16="http://schemas.microsoft.com/office/drawing/2014/main" id="{0BD916DF-3D92-4DFD-90B9-DF98912FB7DE}"/>
              </a:ext>
            </a:extLst>
          </p:cNvPr>
          <p:cNvGrpSpPr/>
          <p:nvPr/>
        </p:nvGrpSpPr>
        <p:grpSpPr>
          <a:xfrm>
            <a:off x="153147" y="1573496"/>
            <a:ext cx="6143624" cy="5284504"/>
            <a:chOff x="153147" y="1573496"/>
            <a:chExt cx="6143624" cy="5284504"/>
          </a:xfrm>
        </p:grpSpPr>
        <p:pic>
          <p:nvPicPr>
            <p:cNvPr id="15362" name="Picture 2" descr="Sad unhappy woman removing tears from face Free Photo">
              <a:extLst>
                <a:ext uri="{FF2B5EF4-FFF2-40B4-BE49-F238E27FC236}">
                  <a16:creationId xmlns:a16="http://schemas.microsoft.com/office/drawing/2014/main" id="{75F4D792-8EB1-4A7D-826A-8B22A6ED48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257" t="7019" r="9782" b="16915"/>
            <a:stretch/>
          </p:blipFill>
          <p:spPr bwMode="auto">
            <a:xfrm>
              <a:off x="411069" y="1573496"/>
              <a:ext cx="5627781" cy="528450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hlinkClick r:id="rId4"/>
              <a:extLst>
                <a:ext uri="{FF2B5EF4-FFF2-40B4-BE49-F238E27FC236}">
                  <a16:creationId xmlns:a16="http://schemas.microsoft.com/office/drawing/2014/main" id="{C8FC8E7F-DB43-4AA2-9425-6F07E0630DC9}"/>
                </a:ext>
              </a:extLst>
            </p:cNvPr>
            <p:cNvSpPr txBox="1"/>
            <p:nvPr/>
          </p:nvSpPr>
          <p:spPr>
            <a:xfrm>
              <a:off x="153147" y="6393135"/>
              <a:ext cx="6143624" cy="369332"/>
            </a:xfrm>
            <a:prstGeom prst="rect">
              <a:avLst/>
            </a:prstGeom>
            <a:noFill/>
          </p:spPr>
          <p:txBody>
            <a:bodyPr wrap="square">
              <a:spAutoFit/>
            </a:bodyPr>
            <a:lstStyle/>
            <a:p>
              <a:pPr algn="ctr"/>
              <a:r>
                <a:rPr lang="en-CA" b="1" dirty="0"/>
                <a:t>Photo by </a:t>
              </a:r>
              <a:r>
                <a:rPr lang="en-CA" b="1" dirty="0" err="1"/>
                <a:t>pch.vector</a:t>
              </a:r>
              <a:r>
                <a:rPr lang="en-CA" b="1" dirty="0"/>
                <a:t> - freepik.com</a:t>
              </a:r>
            </a:p>
          </p:txBody>
        </p:sp>
      </p:grpSp>
    </p:spTree>
    <p:extLst>
      <p:ext uri="{BB962C8B-B14F-4D97-AF65-F5344CB8AC3E}">
        <p14:creationId xmlns:p14="http://schemas.microsoft.com/office/powerpoint/2010/main" val="112871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9294128cf2b2328f2ce665ced009fc7c8a59"/>
</p:tagLst>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7033</TotalTime>
  <Words>3792</Words>
  <Application>Microsoft Office PowerPoint</Application>
  <PresentationFormat>Widescreen</PresentationFormat>
  <Paragraphs>327</Paragraphs>
  <Slides>29</Slides>
  <Notes>29</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Alégre Sans</vt:lpstr>
      <vt:lpstr>Arial</vt:lpstr>
      <vt:lpstr>Calibri</vt:lpstr>
      <vt:lpstr>Office Theme</vt:lpstr>
      <vt:lpstr>SOCIAL MEDIA &amp; DISINFORMATION</vt:lpstr>
      <vt:lpstr>AGENDA</vt:lpstr>
      <vt:lpstr>LEARNING OUTCOMES</vt:lpstr>
      <vt:lpstr>REAL OR FAKE?</vt:lpstr>
      <vt:lpstr>REAL OR FAKE?</vt:lpstr>
      <vt:lpstr>SOCIAL MEDIA &amp;</vt:lpstr>
      <vt:lpstr>SOCIAL Media</vt:lpstr>
      <vt:lpstr>INTEREST GROUPS</vt:lpstr>
      <vt:lpstr>DISINFORMATION IDEOLOGY</vt:lpstr>
      <vt:lpstr>DISINFORMATION</vt:lpstr>
      <vt:lpstr>CASE STUDY</vt:lpstr>
      <vt:lpstr>CASE STUDY</vt:lpstr>
      <vt:lpstr>CASE STUDY</vt:lpstr>
      <vt:lpstr>Disinformation &amp; Democracy</vt:lpstr>
      <vt:lpstr>Disinformation &amp; Democracy</vt:lpstr>
      <vt:lpstr> Fake news — real profit</vt:lpstr>
      <vt:lpstr> Fake news — OLD STORY: NEW FORMAT</vt:lpstr>
      <vt:lpstr> FACT CHECK FIRST!</vt:lpstr>
      <vt:lpstr>PowerPoint Presentation</vt:lpstr>
      <vt:lpstr>ATTENDANCE</vt:lpstr>
      <vt:lpstr>PowerPoint Presentation</vt:lpstr>
      <vt:lpstr>PowerPoint Presentation</vt:lpstr>
      <vt:lpstr>PowerPoint Presentation</vt:lpstr>
      <vt:lpstr>BIG DATA </vt:lpstr>
      <vt:lpstr>BIG DATA </vt:lpstr>
      <vt:lpstr>OUTCOMES</vt:lpstr>
      <vt:lpstr>How conservatives learned  to wield power inside Facebook</vt:lpstr>
      <vt:lpstr>summary</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Citizenship</dc:title>
  <dc:creator>Selom Chapman-Nyaho</dc:creator>
  <cp:lastModifiedBy>Paul Martin</cp:lastModifiedBy>
  <cp:revision>207</cp:revision>
  <dcterms:created xsi:type="dcterms:W3CDTF">2014-09-21T13:52:42Z</dcterms:created>
  <dcterms:modified xsi:type="dcterms:W3CDTF">2022-05-02T14:34:22Z</dcterms:modified>
</cp:coreProperties>
</file>

<file path=docProps/thumbnail.jpeg>
</file>